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ppt/ink/ink3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1" r:id="rId6"/>
    <p:sldId id="260" r:id="rId7"/>
    <p:sldId id="265" r:id="rId8"/>
    <p:sldId id="287" r:id="rId9"/>
    <p:sldId id="288" r:id="rId10"/>
    <p:sldId id="289" r:id="rId11"/>
    <p:sldId id="278" r:id="rId12"/>
    <p:sldId id="262" r:id="rId13"/>
    <p:sldId id="279" r:id="rId14"/>
    <p:sldId id="263" r:id="rId15"/>
    <p:sldId id="264" r:id="rId16"/>
    <p:sldId id="280" r:id="rId17"/>
    <p:sldId id="283" r:id="rId18"/>
    <p:sldId id="284" r:id="rId19"/>
    <p:sldId id="266" r:id="rId20"/>
    <p:sldId id="273" r:id="rId21"/>
    <p:sldId id="272" r:id="rId22"/>
    <p:sldId id="281" r:id="rId23"/>
    <p:sldId id="267" r:id="rId24"/>
    <p:sldId id="268" r:id="rId25"/>
    <p:sldId id="285" r:id="rId26"/>
    <p:sldId id="271" r:id="rId27"/>
    <p:sldId id="274" r:id="rId28"/>
    <p:sldId id="275" r:id="rId29"/>
    <p:sldId id="269" r:id="rId30"/>
    <p:sldId id="270" r:id="rId31"/>
    <p:sldId id="286" r:id="rId32"/>
    <p:sldId id="276" r:id="rId33"/>
    <p:sldId id="277" r:id="rId34"/>
  </p:sldIdLst>
  <p:sldSz cx="9144000" cy="5143500" type="screen16x9"/>
  <p:notesSz cx="6858000" cy="9144000"/>
  <p:embeddedFontLst>
    <p:embeddedFont>
      <p:font typeface="Arial Unicode MS" panose="020B0604020202020204" pitchFamily="34" charset="-128"/>
      <p:regular r:id="rId35"/>
    </p:embeddedFont>
    <p:embeddedFont>
      <p:font typeface="Consolas" panose="020B0609020204030204" pitchFamily="49" charset="0"/>
      <p:regular r:id="rId36"/>
      <p:bold r:id="rId37"/>
      <p:italic r:id="rId38"/>
      <p:boldItalic r:id="rId39"/>
    </p:embeddedFont>
    <p:embeddedFont>
      <p:font typeface="Franklin Gothic Book" panose="020B0503020102020204" pitchFamily="34" charset="0"/>
      <p:regular r:id="rId40"/>
      <p:italic r:id="rId41"/>
    </p:embeddedFont>
    <p:embeddedFont>
      <p:font typeface="Franklin Gothic Medium" panose="020B0603020102020204" pitchFamily="34" charset="0"/>
      <p:regular r:id="rId42"/>
      <p:italic r:id="rId43"/>
    </p:embeddedFont>
  </p:embeddedFontLst>
  <p:defaultTextStyle>
    <a:defPPr>
      <a:defRPr lang="en-US"/>
    </a:defPPr>
    <a:lvl1pPr marL="0" algn="l" defTabSz="685783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892" algn="l" defTabSz="685783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783" algn="l" defTabSz="685783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675" algn="l" defTabSz="685783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566" algn="l" defTabSz="685783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457" algn="l" defTabSz="685783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348" algn="l" defTabSz="685783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240" algn="l" defTabSz="685783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132" algn="l" defTabSz="685783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B0EFD44-B72C-4DA8-A4F6-674DB0DE7B5A}">
          <p14:sldIdLst>
            <p14:sldId id="256"/>
            <p14:sldId id="257"/>
            <p14:sldId id="258"/>
            <p14:sldId id="259"/>
            <p14:sldId id="261"/>
            <p14:sldId id="260"/>
            <p14:sldId id="265"/>
            <p14:sldId id="287"/>
            <p14:sldId id="288"/>
            <p14:sldId id="289"/>
            <p14:sldId id="278"/>
            <p14:sldId id="262"/>
            <p14:sldId id="279"/>
            <p14:sldId id="263"/>
            <p14:sldId id="264"/>
          </p14:sldIdLst>
        </p14:section>
        <p14:section name="Batch Jobs" id="{F2CC76BA-932D-44B6-A1A7-D3E5D76E282A}">
          <p14:sldIdLst>
            <p14:sldId id="280"/>
            <p14:sldId id="283"/>
            <p14:sldId id="284"/>
            <p14:sldId id="266"/>
            <p14:sldId id="273"/>
            <p14:sldId id="272"/>
            <p14:sldId id="281"/>
            <p14:sldId id="267"/>
            <p14:sldId id="268"/>
            <p14:sldId id="285"/>
            <p14:sldId id="271"/>
            <p14:sldId id="274"/>
            <p14:sldId id="275"/>
            <p14:sldId id="269"/>
            <p14:sldId id="270"/>
            <p14:sldId id="286"/>
            <p14:sldId id="276"/>
            <p14:sldId id="277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130" d="100"/>
          <a:sy n="130" d="100"/>
        </p:scale>
        <p:origin x="11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5.fntdata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font" Target="fonts/font8.fntdata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font" Target="fonts/font3.fntdata"/><Relationship Id="rId40" Type="http://schemas.openxmlformats.org/officeDocument/2006/relationships/font" Target="fonts/font6.fntdata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1.fntdata"/><Relationship Id="rId43" Type="http://schemas.openxmlformats.org/officeDocument/2006/relationships/font" Target="fonts/font9.fntdata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font" Target="fonts/font4.fntdata"/><Relationship Id="rId46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font" Target="fonts/font7.fntdata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2-05-06T12:53:36.675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2-05-06T12:53:36.675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2-05-06T12:53:36.675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305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42099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89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26F565-C39A-4AB8-89A5-290E1D1AE861}" type="datetime1">
              <a:rPr lang="en-US" smtClean="0"/>
              <a:t>15-Apr-25</a:t>
            </a:fld>
            <a:endParaRPr lang="en-US" dirty="0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Blake Leverington -- LHCb</a:t>
            </a:r>
            <a:endParaRPr lang="en-US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46D39-289F-4B16-8B0D-BB0C4022DF6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25919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"/>
            <a:ext cx="7886700" cy="57581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886364"/>
            <a:ext cx="7886700" cy="3746358"/>
          </a:xfrm>
        </p:spPr>
        <p:txBody>
          <a:bodyPr anchor="ctr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19C8FE-E334-44A5-9BBB-8020C360702D}" type="datetime1">
              <a:rPr lang="en-US" smtClean="0"/>
              <a:t>15-Apr-25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Blake Leverington -- LHCb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46D39-289F-4B16-8B0D-BB0C4022DF6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75035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866956"/>
            <a:ext cx="3886200" cy="3765767"/>
          </a:xfrm>
        </p:spPr>
        <p:txBody>
          <a:bodyPr anchor="ctr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866956"/>
            <a:ext cx="3886200" cy="3765767"/>
          </a:xfrm>
        </p:spPr>
        <p:txBody>
          <a:bodyPr anchor="ctr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E99E99-C79A-48FE-B0E9-3525D616C7E1}" type="datetime1">
              <a:rPr lang="en-US" smtClean="0"/>
              <a:t>15-Apr-25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Blake Leverington -- LHCb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46D39-289F-4B16-8B0D-BB0C4022DF6C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28650" y="2"/>
            <a:ext cx="7886700" cy="57581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5948480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889398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552756"/>
            <a:ext cx="3868340" cy="3089492"/>
          </a:xfrm>
        </p:spPr>
        <p:txBody>
          <a:bodyPr anchor="ctr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1" y="889398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1" y="1552756"/>
            <a:ext cx="3887391" cy="3089492"/>
          </a:xfrm>
        </p:spPr>
        <p:txBody>
          <a:bodyPr anchor="ctr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3C4325-12B7-4B53-9FC1-9A813D34630D}" type="datetime1">
              <a:rPr lang="en-US" smtClean="0"/>
              <a:t>15-Apr-25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Blake Leverington -- LHCb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46D39-289F-4B16-8B0D-BB0C4022DF6C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628650" y="2"/>
            <a:ext cx="7886700" cy="57581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1540893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7B5FEF-CE8F-4CDF-BE14-5EB6DCD604E1}" type="datetime1">
              <a:rPr lang="en-US" smtClean="0"/>
              <a:t>15-Apr-25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Blake Leverington -- LHCb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46D39-289F-4B16-8B0D-BB0C4022DF6C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628650" y="2"/>
            <a:ext cx="7886700" cy="57581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7009998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FD15A2-2342-47F2-ACF5-08651A6762C7}" type="datetime1">
              <a:rPr lang="en-US" smtClean="0"/>
              <a:t>15-Apr-25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Blake Leverington -- LHCb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46D39-289F-4B16-8B0D-BB0C4022DF6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94614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1"/>
            <a:ext cx="2949178" cy="740569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278203"/>
            <a:ext cx="4629150" cy="4117586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905773"/>
            <a:ext cx="2949178" cy="3495968"/>
          </a:xfrm>
        </p:spPr>
        <p:txBody>
          <a:bodyPr/>
          <a:lstStyle>
            <a:lvl1pPr marL="0" indent="0">
              <a:buNone/>
              <a:defRPr sz="1200"/>
            </a:lvl1pPr>
            <a:lvl2pPr marL="342892" indent="0">
              <a:buNone/>
              <a:defRPr sz="1050"/>
            </a:lvl2pPr>
            <a:lvl3pPr marL="685783" indent="0">
              <a:buNone/>
              <a:defRPr sz="900"/>
            </a:lvl3pPr>
            <a:lvl4pPr marL="1028675" indent="0">
              <a:buNone/>
              <a:defRPr sz="750"/>
            </a:lvl4pPr>
            <a:lvl5pPr marL="1371566" indent="0">
              <a:buNone/>
              <a:defRPr sz="750"/>
            </a:lvl5pPr>
            <a:lvl6pPr marL="1714457" indent="0">
              <a:buNone/>
              <a:defRPr sz="750"/>
            </a:lvl6pPr>
            <a:lvl7pPr marL="2057348" indent="0">
              <a:buNone/>
              <a:defRPr sz="750"/>
            </a:lvl7pPr>
            <a:lvl8pPr marL="2400240" indent="0">
              <a:buNone/>
              <a:defRPr sz="750"/>
            </a:lvl8pPr>
            <a:lvl9pPr marL="2743132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4315B0-30DB-4BE4-B1F4-1D5AA9298C64}" type="datetime1">
              <a:rPr lang="en-US" smtClean="0"/>
              <a:t>15-Apr-25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Blake Leverington -- LHCb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46D39-289F-4B16-8B0D-BB0C4022DF6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27388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740570"/>
            <a:ext cx="4629150" cy="3655219"/>
          </a:xfrm>
        </p:spPr>
        <p:txBody>
          <a:bodyPr/>
          <a:lstStyle>
            <a:lvl1pPr marL="0" indent="0">
              <a:buNone/>
              <a:defRPr sz="2400"/>
            </a:lvl1pPr>
            <a:lvl2pPr marL="342892" indent="0">
              <a:buNone/>
              <a:defRPr sz="2100"/>
            </a:lvl2pPr>
            <a:lvl3pPr marL="685783" indent="0">
              <a:buNone/>
              <a:defRPr sz="1800"/>
            </a:lvl3pPr>
            <a:lvl4pPr marL="1028675" indent="0">
              <a:buNone/>
              <a:defRPr sz="1500"/>
            </a:lvl4pPr>
            <a:lvl5pPr marL="1371566" indent="0">
              <a:buNone/>
              <a:defRPr sz="1500"/>
            </a:lvl5pPr>
            <a:lvl6pPr marL="1714457" indent="0">
              <a:buNone/>
              <a:defRPr sz="1500"/>
            </a:lvl6pPr>
            <a:lvl7pPr marL="2057348" indent="0">
              <a:buNone/>
              <a:defRPr sz="1500"/>
            </a:lvl7pPr>
            <a:lvl8pPr marL="2400240" indent="0">
              <a:buNone/>
              <a:defRPr sz="1500"/>
            </a:lvl8pPr>
            <a:lvl9pPr marL="2743132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976943"/>
            <a:ext cx="2949178" cy="3424799"/>
          </a:xfrm>
        </p:spPr>
        <p:txBody>
          <a:bodyPr/>
          <a:lstStyle>
            <a:lvl1pPr marL="0" indent="0">
              <a:buNone/>
              <a:defRPr sz="1200"/>
            </a:lvl1pPr>
            <a:lvl2pPr marL="342892" indent="0">
              <a:buNone/>
              <a:defRPr sz="1050"/>
            </a:lvl2pPr>
            <a:lvl3pPr marL="685783" indent="0">
              <a:buNone/>
              <a:defRPr sz="900"/>
            </a:lvl3pPr>
            <a:lvl4pPr marL="1028675" indent="0">
              <a:buNone/>
              <a:defRPr sz="750"/>
            </a:lvl4pPr>
            <a:lvl5pPr marL="1371566" indent="0">
              <a:buNone/>
              <a:defRPr sz="750"/>
            </a:lvl5pPr>
            <a:lvl6pPr marL="1714457" indent="0">
              <a:buNone/>
              <a:defRPr sz="750"/>
            </a:lvl6pPr>
            <a:lvl7pPr marL="2057348" indent="0">
              <a:buNone/>
              <a:defRPr sz="750"/>
            </a:lvl7pPr>
            <a:lvl8pPr marL="2400240" indent="0">
              <a:buNone/>
              <a:defRPr sz="750"/>
            </a:lvl8pPr>
            <a:lvl9pPr marL="2743132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16AE9-F267-48F0-B368-E2DF46B7E80F}" type="datetime1">
              <a:rPr lang="en-US" smtClean="0"/>
              <a:t>15-Apr-25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Blake Leverington -- LHCb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46D39-289F-4B16-8B0D-BB0C4022DF6C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29841" y="1"/>
            <a:ext cx="2949178" cy="740569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6354644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899305"/>
            <a:ext cx="7886700" cy="373341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F335AD-53A5-4CCE-8AF1-92D6D2BB701A}" type="datetime1">
              <a:rPr lang="en-US" smtClean="0"/>
              <a:t>15-Apr-25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Blake Leverington -- LHCb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46D39-289F-4B16-8B0D-BB0C4022DF6C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628650" y="2"/>
            <a:ext cx="7886700" cy="57581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4515029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273845"/>
            <a:ext cx="1971675" cy="4358879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1" y="273845"/>
            <a:ext cx="5800725" cy="4358879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A4C809-166B-41A2-99C5-5744A3A68B18}" type="datetime1">
              <a:rPr lang="en-US" smtClean="0"/>
              <a:t>15-Apr-25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Blake Leverington -- LHCb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46D39-289F-4B16-8B0D-BB0C4022DF6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43989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4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0">
                <a:solidFill>
                  <a:schemeClr val="tx1"/>
                </a:solidFill>
                <a:latin typeface="+mj-lt"/>
              </a:defRPr>
            </a:lvl1pPr>
          </a:lstStyle>
          <a:p>
            <a:fld id="{0E26F565-C39A-4AB8-89A5-290E1D1AE861}" type="datetime1">
              <a:rPr lang="en-US" smtClean="0"/>
              <a:t>15-Apr-25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4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b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dirty="0"/>
              <a:t>Blake Leverington -- LHCb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4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 b="0">
                <a:solidFill>
                  <a:schemeClr val="tx1"/>
                </a:solidFill>
                <a:latin typeface="+mj-lt"/>
              </a:defRPr>
            </a:lvl1pPr>
          </a:lstStyle>
          <a:p>
            <a:fld id="{EE946D39-289F-4B16-8B0D-BB0C4022DF6C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 rot="5400000">
            <a:off x="8585884" y="172630"/>
            <a:ext cx="544729" cy="364046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13"/>
          <a:srcRect t="16142" b="16350"/>
          <a:stretch/>
        </p:blipFill>
        <p:spPr>
          <a:xfrm rot="5400000">
            <a:off x="8363585" y="4410655"/>
            <a:ext cx="989328" cy="444137"/>
          </a:xfrm>
          <a:prstGeom prst="rect">
            <a:avLst/>
          </a:prstGeom>
        </p:spPr>
      </p:pic>
      <p:cxnSp>
        <p:nvCxnSpPr>
          <p:cNvPr id="9" name="Straight Connector 8"/>
          <p:cNvCxnSpPr/>
          <p:nvPr/>
        </p:nvCxnSpPr>
        <p:spPr>
          <a:xfrm>
            <a:off x="628650" y="4722220"/>
            <a:ext cx="7886700" cy="0"/>
          </a:xfrm>
          <a:prstGeom prst="line">
            <a:avLst/>
          </a:prstGeom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294293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2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</p:sldLayoutIdLst>
  <p:hf hdr="0"/>
  <p:txStyles>
    <p:titleStyle>
      <a:lvl1pPr algn="l" defTabSz="685783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46" indent="-171446" algn="l" defTabSz="685783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37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28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20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12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03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git.physi.uni-heidelberg.de/HIT-PAT" TargetMode="External"/><Relationship Id="rId2" Type="http://schemas.openxmlformats.org/officeDocument/2006/relationships/hyperlink" Target="https://git.physi.uni-heidelberg.de/lhcb_theses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git.physi.uni-heidelberg.de/HE-LHCb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s://git.physi.uni-heidelberg.de/HE-LHCB/homepage/wiki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hsf-training.github.io/analysis-essentials/" TargetMode="External"/><Relationship Id="rId2" Type="http://schemas.openxmlformats.org/officeDocument/2006/relationships/hyperlink" Target="https://git.physi.uni-heidelberg.de/HE-LHCb/homepage/wiki/computing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root.cern/doc/master/structROOT_1_1RCompressionSetting_1_1EAlgorithm.html#ad5ed4ef81888f5406ae0f018ff45fd96" TargetMode="External"/><Relationship Id="rId2" Type="http://schemas.openxmlformats.org/officeDocument/2006/relationships/hyperlink" Target="https://root.cern/manual/io/#compression-and-performance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root.cern/doc/master/classTFile.html#a39aa992efad9e7b4232124c4069d7861" TargetMode="External"/><Relationship Id="rId5" Type="http://schemas.openxmlformats.org/officeDocument/2006/relationships/hyperlink" Target="https://root.cern/doc/master/classTFile.html#a8ed2b3d3f644d739766e16cb70a49393" TargetMode="External"/><Relationship Id="rId4" Type="http://schemas.openxmlformats.org/officeDocument/2006/relationships/hyperlink" Target="https://root.cern/doc/master/classROOT_1_1RNTuple.html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epj-conferences.org/articles/epjconf/pdf/2020/21/epjconf_chep2020_02017.pdf" TargetMode="Externa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https://cvmfs-contrib.github.io/cvmfs-tutorial-2021/01_introduction/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customXml" Target="../ink/ink1.xml"/><Relationship Id="rId3" Type="http://schemas.openxmlformats.org/officeDocument/2006/relationships/image" Target="../media/image9.png"/><Relationship Id="rId7" Type="http://schemas.openxmlformats.org/officeDocument/2006/relationships/image" Target="../media/image13.jp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10" Type="http://schemas.openxmlformats.org/officeDocument/2006/relationships/image" Target="../media/image14.jpg"/><Relationship Id="rId4" Type="http://schemas.openxmlformats.org/officeDocument/2006/relationships/image" Target="../media/image10.png"/><Relationship Id="rId9" Type="http://schemas.openxmlformats.org/officeDocument/2006/relationships/image" Target="../media/image120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13" Type="http://schemas.openxmlformats.org/officeDocument/2006/relationships/image" Target="../media/image18.jpeg"/><Relationship Id="rId18" Type="http://schemas.openxmlformats.org/officeDocument/2006/relationships/image" Target="../media/image22.png"/><Relationship Id="rId3" Type="http://schemas.openxmlformats.org/officeDocument/2006/relationships/image" Target="../media/image9.png"/><Relationship Id="rId7" Type="http://schemas.openxmlformats.org/officeDocument/2006/relationships/image" Target="../media/image13.jpg"/><Relationship Id="rId12" Type="http://schemas.openxmlformats.org/officeDocument/2006/relationships/image" Target="../media/image17.jpg"/><Relationship Id="rId17" Type="http://schemas.openxmlformats.org/officeDocument/2006/relationships/image" Target="../media/image14.jpg"/><Relationship Id="rId2" Type="http://schemas.openxmlformats.org/officeDocument/2006/relationships/image" Target="../media/image8.png"/><Relationship Id="rId16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11" Type="http://schemas.openxmlformats.org/officeDocument/2006/relationships/image" Target="../media/image120.png"/><Relationship Id="rId5" Type="http://schemas.openxmlformats.org/officeDocument/2006/relationships/image" Target="../media/image11.png"/><Relationship Id="rId15" Type="http://schemas.openxmlformats.org/officeDocument/2006/relationships/image" Target="../media/image20.png"/><Relationship Id="rId10" Type="http://schemas.openxmlformats.org/officeDocument/2006/relationships/customXml" Target="../ink/ink2.xml"/><Relationship Id="rId4" Type="http://schemas.openxmlformats.org/officeDocument/2006/relationships/image" Target="../media/image10.png"/><Relationship Id="rId9" Type="http://schemas.openxmlformats.org/officeDocument/2006/relationships/image" Target="../media/image16.png"/><Relationship Id="rId14" Type="http://schemas.openxmlformats.org/officeDocument/2006/relationships/image" Target="../media/image19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htcondor.readthedocs.io/en/latest/users-manual/" TargetMode="External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13" Type="http://schemas.openxmlformats.org/officeDocument/2006/relationships/image" Target="../media/image24.png"/><Relationship Id="rId3" Type="http://schemas.openxmlformats.org/officeDocument/2006/relationships/image" Target="../media/image9.png"/><Relationship Id="rId7" Type="http://schemas.openxmlformats.org/officeDocument/2006/relationships/image" Target="../media/image13.jpg"/><Relationship Id="rId12" Type="http://schemas.openxmlformats.org/officeDocument/2006/relationships/image" Target="../media/image17.jpg"/><Relationship Id="rId2" Type="http://schemas.openxmlformats.org/officeDocument/2006/relationships/image" Target="../media/image8.png"/><Relationship Id="rId16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11" Type="http://schemas.openxmlformats.org/officeDocument/2006/relationships/image" Target="../media/image120.png"/><Relationship Id="rId5" Type="http://schemas.openxmlformats.org/officeDocument/2006/relationships/image" Target="../media/image11.png"/><Relationship Id="rId15" Type="http://schemas.openxmlformats.org/officeDocument/2006/relationships/image" Target="../media/image14.jpg"/><Relationship Id="rId10" Type="http://schemas.openxmlformats.org/officeDocument/2006/relationships/customXml" Target="../ink/ink3.xml"/><Relationship Id="rId4" Type="http://schemas.openxmlformats.org/officeDocument/2006/relationships/image" Target="../media/image10.png"/><Relationship Id="rId9" Type="http://schemas.openxmlformats.org/officeDocument/2006/relationships/image" Target="../media/image16.png"/><Relationship Id="rId14" Type="http://schemas.openxmlformats.org/officeDocument/2006/relationships/image" Target="../media/image25.sv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hyperlink" Target="https://htcondor.readthedocs.io/en/latest/users-manual/submitting-a-job.html" TargetMode="Externa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tenox7/ttyplot" TargetMode="External"/><Relationship Id="rId2" Type="http://schemas.openxmlformats.org/officeDocument/2006/relationships/hyperlink" Target="https://mattermost.web.cern.ch/heidelberglhcb/channels/lhcbi1-comrades" TargetMode="Externa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EE7B8F-13CB-4E64-B1E1-252A072598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Git at the PI</a:t>
            </a:r>
            <a:br>
              <a:rPr lang="en-US" dirty="0"/>
            </a:br>
            <a:br>
              <a:rPr lang="en-US" dirty="0"/>
            </a:br>
            <a:r>
              <a:rPr lang="en-US" dirty="0"/>
              <a:t>Computing at the PI</a:t>
            </a:r>
            <a:br>
              <a:rPr lang="en-US" dirty="0"/>
            </a:br>
            <a:br>
              <a:rPr lang="en-US" dirty="0"/>
            </a:br>
            <a:r>
              <a:rPr lang="en-US" dirty="0" err="1"/>
              <a:t>HTCondor</a:t>
            </a:r>
            <a:r>
              <a:rPr lang="en-US" dirty="0"/>
              <a:t> and the D0 cluster	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BC7487-E084-496D-B7BE-94A9059EFCD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Blake Leverington, with notes from Alexey Zhelezov</a:t>
            </a:r>
          </a:p>
        </p:txBody>
      </p:sp>
    </p:spTree>
    <p:extLst>
      <p:ext uri="{BB962C8B-B14F-4D97-AF65-F5344CB8AC3E}">
        <p14:creationId xmlns:p14="http://schemas.microsoft.com/office/powerpoint/2010/main" val="27266941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AA8F9A-76FC-4A74-AAF3-79B9C2AD55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PI Git Repository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F03B28-2804-42A1-B671-506E6CA70C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t">
            <a:normAutofit fontScale="92500" lnSpcReduction="10000"/>
          </a:bodyPr>
          <a:lstStyle/>
          <a:p>
            <a:r>
              <a:rPr lang="en-US" sz="2000" dirty="0"/>
              <a:t>Login with your PI credentials.</a:t>
            </a:r>
          </a:p>
          <a:p>
            <a:r>
              <a:rPr lang="en-US" sz="2000" dirty="0"/>
              <a:t>Not everyone has, or will maintain CERN credentials</a:t>
            </a:r>
          </a:p>
          <a:p>
            <a:r>
              <a:rPr lang="en-US" sz="2000" dirty="0"/>
              <a:t>Not everyone is an LHCb member</a:t>
            </a:r>
          </a:p>
          <a:p>
            <a:r>
              <a:rPr lang="en-US" sz="2000" dirty="0"/>
              <a:t>Thesis repository and archive: </a:t>
            </a:r>
            <a:r>
              <a:rPr lang="en-US" sz="2000" dirty="0">
                <a:hlinkClick r:id="rId2"/>
              </a:rPr>
              <a:t>https://git.physi.uni-heidelberg.de/lhcb_theses</a:t>
            </a:r>
            <a:r>
              <a:rPr lang="en-US" sz="2000" dirty="0"/>
              <a:t> </a:t>
            </a:r>
          </a:p>
          <a:p>
            <a:pPr lvl="1"/>
            <a:r>
              <a:rPr lang="en-US" sz="1400" strike="sngStrike" dirty="0"/>
              <a:t>Not publicly accessible. Only internal.</a:t>
            </a:r>
          </a:p>
          <a:p>
            <a:pPr lvl="1"/>
            <a:r>
              <a:rPr lang="en-US" sz="1400" dirty="0"/>
              <a:t>Archive your thesis pdf and relevant project work here, for future use by the group. </a:t>
            </a:r>
          </a:p>
          <a:p>
            <a:pPr lvl="1"/>
            <a:r>
              <a:rPr lang="en-US" sz="1400" dirty="0"/>
              <a:t>Please upload the figures in a folder, and/or figure data and macros to make them (.C).</a:t>
            </a:r>
          </a:p>
          <a:p>
            <a:pPr lvl="1"/>
            <a:r>
              <a:rPr lang="en-US" sz="1400" dirty="0"/>
              <a:t>If you keep some files private (i.e. not archived here), that's fine.</a:t>
            </a:r>
          </a:p>
          <a:p>
            <a:pPr lvl="1"/>
            <a:r>
              <a:rPr lang="en-US" sz="1400" dirty="0"/>
              <a:t>How many bachelor, masters and </a:t>
            </a:r>
            <a:r>
              <a:rPr lang="en-US" sz="1400" dirty="0" err="1"/>
              <a:t>phd</a:t>
            </a:r>
            <a:r>
              <a:rPr lang="en-US" sz="1400" dirty="0"/>
              <a:t> projects have disappeared?</a:t>
            </a:r>
          </a:p>
          <a:p>
            <a:endParaRPr lang="en-US" sz="1600" dirty="0"/>
          </a:p>
          <a:p>
            <a:r>
              <a:rPr lang="en-US" sz="1600" dirty="0">
                <a:hlinkClick r:id="rId3"/>
              </a:rPr>
              <a:t>https://git.physi.uni-heidelberg.de/HIT-PAT</a:t>
            </a:r>
            <a:endParaRPr lang="en-US" sz="1600" dirty="0"/>
          </a:p>
          <a:p>
            <a:r>
              <a:rPr lang="en-US" sz="1600" dirty="0">
                <a:hlinkClick r:id="rId4"/>
              </a:rPr>
              <a:t>https://git.physi.uni-heidelberg.de/HE-LHCb</a:t>
            </a:r>
            <a:endParaRPr lang="en-US" sz="1600" dirty="0"/>
          </a:p>
          <a:p>
            <a:r>
              <a:rPr lang="en-US" sz="1600" dirty="0"/>
              <a:t>Etc..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42CD26-C499-486E-B4C5-AC06A98C17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19C8FE-E334-44A5-9BBB-8020C360702D}" type="datetime1">
              <a:rPr lang="en-US" smtClean="0"/>
              <a:t>15-Apr-25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7CCF83-838D-462B-92BC-9F3332DEFC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Blake Leverington -- LHCb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4BED2B0-48F8-48B4-B03F-CD734583EA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46D39-289F-4B16-8B0D-BB0C4022DF6C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27284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875F19-0AD0-43CB-9B21-1A344C3D9A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PI Wiki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D3C1F8-EA62-4855-AF1B-02C70DC137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0563" y="1190064"/>
            <a:ext cx="2907926" cy="3443528"/>
          </a:xfrm>
        </p:spPr>
        <p:txBody>
          <a:bodyPr anchor="t">
            <a:normAutofit fontScale="85000" lnSpcReduction="20000"/>
          </a:bodyPr>
          <a:lstStyle/>
          <a:p>
            <a:r>
              <a:rPr lang="en-US" dirty="0">
                <a:hlinkClick r:id="rId2"/>
              </a:rPr>
              <a:t>https://git.physi.uni-heidelberg.de/HE-LHCB/homepage/wiki</a:t>
            </a:r>
            <a:endParaRPr lang="en-US" dirty="0"/>
          </a:p>
          <a:p>
            <a:endParaRPr lang="en-US" dirty="0"/>
          </a:p>
          <a:p>
            <a:r>
              <a:rPr lang="en-US" dirty="0"/>
              <a:t>Easy to edit and create useful pages of information</a:t>
            </a:r>
          </a:p>
          <a:p>
            <a:r>
              <a:rPr lang="en-US" dirty="0"/>
              <a:t>Computing How-</a:t>
            </a:r>
            <a:r>
              <a:rPr lang="en-US" dirty="0" err="1"/>
              <a:t>to’s</a:t>
            </a:r>
            <a:r>
              <a:rPr lang="en-US" dirty="0"/>
              <a:t>, </a:t>
            </a:r>
          </a:p>
          <a:p>
            <a:r>
              <a:rPr lang="en-US" dirty="0"/>
              <a:t>new joiner information</a:t>
            </a:r>
          </a:p>
          <a:p>
            <a:r>
              <a:rPr lang="en-US" dirty="0">
                <a:highlight>
                  <a:srgbClr val="FFFF00"/>
                </a:highlight>
              </a:rPr>
              <a:t>Best when used and maintained by everyone</a:t>
            </a:r>
          </a:p>
          <a:p>
            <a:pPr lvl="1"/>
            <a:r>
              <a:rPr lang="en-US" dirty="0"/>
              <a:t>Contribute your knowledge</a:t>
            </a:r>
          </a:p>
          <a:p>
            <a:pPr lvl="1"/>
            <a:r>
              <a:rPr lang="en-US" dirty="0"/>
              <a:t>What did you wish you knew when you started?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25E1D5B-23C7-4DFA-A318-2B581EDEB0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19C8FE-E334-44A5-9BBB-8020C360702D}" type="datetime1">
              <a:rPr lang="en-US" smtClean="0"/>
              <a:t>15-Apr-25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0E5BD8-923E-4FC2-AADB-110CB2E958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Blake Leverington -- LHCb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FB2830-19FC-44F4-9668-1323890D47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46D39-289F-4B16-8B0D-BB0C4022DF6C}" type="slidenum">
              <a:rPr lang="en-US" smtClean="0"/>
              <a:pPr/>
              <a:t>3</a:t>
            </a:fld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3778CE0-A258-4DED-B282-DF79BB63E9B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21091" b="1447"/>
          <a:stretch/>
        </p:blipFill>
        <p:spPr>
          <a:xfrm>
            <a:off x="3483926" y="133672"/>
            <a:ext cx="5199511" cy="4633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49194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15B174-5884-4167-9647-60AD86A6AA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computing page: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C7C267-9DAC-4FD4-AD3A-F18C7EEEC7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>
                <a:hlinkClick r:id="rId2"/>
              </a:rPr>
              <a:t>https://git.physi.uni-heidelberg.de/HE-LHCb/homepage/wiki/computing</a:t>
            </a:r>
            <a:endParaRPr lang="en-US" dirty="0"/>
          </a:p>
          <a:p>
            <a:endParaRPr lang="en-US" dirty="0"/>
          </a:p>
          <a:p>
            <a:r>
              <a:rPr lang="en-US" dirty="0"/>
              <a:t>Some links with useful computing information for beginners in HEP</a:t>
            </a:r>
          </a:p>
          <a:p>
            <a:pPr lvl="1"/>
            <a:r>
              <a:rPr lang="en-US" dirty="0">
                <a:hlinkClick r:id="rId3"/>
              </a:rPr>
              <a:t>HEP Essentials</a:t>
            </a:r>
            <a:r>
              <a:rPr lang="en-US" dirty="0"/>
              <a:t>: Linux, bash scripting, python, </a:t>
            </a:r>
            <a:r>
              <a:rPr lang="en-US" dirty="0" err="1"/>
              <a:t>jupyter</a:t>
            </a:r>
            <a:r>
              <a:rPr lang="en-US" dirty="0"/>
              <a:t>, git, etc.</a:t>
            </a:r>
          </a:p>
          <a:p>
            <a:pPr lvl="1"/>
            <a:r>
              <a:rPr lang="en-US" dirty="0"/>
              <a:t>LHCb Starter kits</a:t>
            </a:r>
          </a:p>
          <a:p>
            <a:pPr lvl="1"/>
            <a:r>
              <a:rPr lang="en-US" dirty="0"/>
              <a:t>A lot of the LHCb Software </a:t>
            </a:r>
            <a:r>
              <a:rPr lang="en-US" dirty="0" err="1"/>
              <a:t>Twiki</a:t>
            </a:r>
            <a:r>
              <a:rPr lang="en-US" dirty="0"/>
              <a:t> pages are old and outdated.</a:t>
            </a:r>
          </a:p>
          <a:p>
            <a:pPr lvl="1"/>
            <a:endParaRPr lang="en-US" dirty="0"/>
          </a:p>
          <a:p>
            <a:r>
              <a:rPr lang="en-US" dirty="0"/>
              <a:t>How to use the local computing cluster “D0”</a:t>
            </a:r>
          </a:p>
          <a:p>
            <a:r>
              <a:rPr lang="en-US" dirty="0"/>
              <a:t>Building the LHCb Software stack</a:t>
            </a:r>
          </a:p>
          <a:p>
            <a:pPr marL="342891" lvl="1" indent="0">
              <a:buNone/>
            </a:pPr>
            <a:endParaRPr lang="en-GB" dirty="0"/>
          </a:p>
          <a:p>
            <a:r>
              <a:rPr lang="en-GB" dirty="0"/>
              <a:t>Please add more…</a:t>
            </a:r>
          </a:p>
          <a:p>
            <a:pPr lvl="1"/>
            <a:r>
              <a:rPr lang="en-GB" dirty="0"/>
              <a:t>Like Git how-</a:t>
            </a:r>
            <a:r>
              <a:rPr lang="en-GB" dirty="0" err="1"/>
              <a:t>to’s</a:t>
            </a:r>
            <a:r>
              <a:rPr lang="en-GB" dirty="0"/>
              <a:t>, etc</a:t>
            </a:r>
          </a:p>
          <a:p>
            <a:pPr lvl="1"/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F093054-F0CE-4B4A-B0C1-66CD5F21D6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19C8FE-E334-44A5-9BBB-8020C360702D}" type="datetime1">
              <a:rPr lang="en-US" smtClean="0"/>
              <a:t>15-Apr-25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413E09-0F19-4A48-8863-3CE7ECE523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Blake Leverington -- LHCb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BB5774-F2C8-475F-9E56-536736CCFF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46D39-289F-4B16-8B0D-BB0C4022DF6C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2921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99E449-5845-4961-8AFE-FACFE6E1C5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Available systems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E8D3755-F340-443D-A722-30EDDA4937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19C8FE-E334-44A5-9BBB-8020C360702D}" type="datetime1">
              <a:rPr lang="en-US" smtClean="0"/>
              <a:t>15-Apr-25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37C82C-B21C-416F-B320-B067D873CE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Blake Leverington -- LHCb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3F7C09-91AD-4A74-902D-207D218855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46D39-289F-4B16-8B0D-BB0C4022DF6C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AE21006-3D0A-4971-9C28-ABC97C55DDB0}"/>
              </a:ext>
            </a:extLst>
          </p:cNvPr>
          <p:cNvSpPr txBox="1"/>
          <p:nvPr/>
        </p:nvSpPr>
        <p:spPr>
          <a:xfrm>
            <a:off x="744172" y="3308198"/>
            <a:ext cx="8004362" cy="30008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Consolas" panose="020B0609020204030204" pitchFamily="49" charset="0"/>
              </a:rPr>
              <a:t>$ </a:t>
            </a:r>
            <a:r>
              <a:rPr lang="en-US" dirty="0" err="1">
                <a:solidFill>
                  <a:schemeClr val="bg1"/>
                </a:solidFill>
                <a:latin typeface="Consolas" panose="020B0609020204030204" pitchFamily="49" charset="0"/>
              </a:rPr>
              <a:t>ssh</a:t>
            </a:r>
            <a:r>
              <a:rPr lang="en-US" dirty="0">
                <a:solidFill>
                  <a:schemeClr val="bg1"/>
                </a:solidFill>
                <a:latin typeface="Consolas" panose="020B0609020204030204" pitchFamily="49" charset="0"/>
              </a:rPr>
              <a:t> -X -p32  leverington@lhcba2.physi.uni-heidelberg.de</a:t>
            </a:r>
            <a:endParaRPr lang="en-US" dirty="0">
              <a:latin typeface="Consolas" panose="020B0609020204030204" pitchFamily="49" charset="0"/>
            </a:endParaRPr>
          </a:p>
        </p:txBody>
      </p:sp>
      <p:sp>
        <p:nvSpPr>
          <p:cNvPr id="8" name="Rectangle 1">
            <a:extLst>
              <a:ext uri="{FF2B5EF4-FFF2-40B4-BE49-F238E27FC236}">
                <a16:creationId xmlns:a16="http://schemas.microsoft.com/office/drawing/2014/main" id="{9673EB84-65B6-4E38-93C8-92508B384416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744172" y="3695329"/>
            <a:ext cx="1787669" cy="9848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 panose="020B0604020202020204" pitchFamily="34" charset="-128"/>
              </a:rPr>
              <a:t>Ports: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 panose="020B0604020202020204" pitchFamily="34" charset="-128"/>
              </a:rPr>
              <a:t>24 - host Ubuntu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 panose="020B0604020202020204" pitchFamily="34" charset="-128"/>
              </a:rPr>
              <a:t>30 - CentOS7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 panose="020B0604020202020204" pitchFamily="34" charset="-128"/>
              </a:rPr>
              <a:t>32 – ALMA Linux 9 (RHEL9)</a:t>
            </a:r>
            <a:endParaRPr kumimoji="0" lang="en-US" altLang="en-US" sz="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5DB288B-A48B-48AA-8CC7-99BDB5F9734E}"/>
              </a:ext>
            </a:extLst>
          </p:cNvPr>
          <p:cNvSpPr/>
          <p:nvPr/>
        </p:nvSpPr>
        <p:spPr>
          <a:xfrm>
            <a:off x="289111" y="535798"/>
            <a:ext cx="8565777" cy="25314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28642" lvl="1" indent="-285750">
              <a:buFont typeface="Arial" panose="020B0604020202020204" pitchFamily="34" charset="0"/>
              <a:buChar char="•"/>
            </a:pPr>
            <a:r>
              <a:rPr lang="en-GB" sz="1600" dirty="0"/>
              <a:t>4 Interactive nodes with Ubuntu environment:</a:t>
            </a:r>
          </a:p>
          <a:p>
            <a:pPr marL="628642" lvl="1" indent="-285750">
              <a:buFont typeface="Arial" panose="020B0604020202020204" pitchFamily="34" charset="0"/>
              <a:buChar char="•"/>
            </a:pPr>
            <a:endParaRPr lang="en-GB" sz="1600" dirty="0"/>
          </a:p>
          <a:p>
            <a:pPr marL="971533" lvl="2" indent="-285750">
              <a:buFont typeface="Arial" panose="020B0604020202020204" pitchFamily="34" charset="0"/>
              <a:buChar char="•"/>
            </a:pPr>
            <a:r>
              <a:rPr lang="en-GB" u="sng" dirty="0">
                <a:solidFill>
                  <a:srgbClr val="00B050"/>
                </a:solidFill>
              </a:rPr>
              <a:t>Lhcba2: </a:t>
            </a:r>
            <a:r>
              <a:rPr lang="en-GB" dirty="0">
                <a:solidFill>
                  <a:srgbClr val="00B050"/>
                </a:solidFill>
              </a:rPr>
              <a:t>Dual </a:t>
            </a:r>
            <a:r>
              <a:rPr lang="it-IT" dirty="0">
                <a:solidFill>
                  <a:srgbClr val="00B050"/>
                </a:solidFill>
              </a:rPr>
              <a:t>AMD EPYC 7713 64-Core Processors ( 256 CPU </a:t>
            </a:r>
            <a:r>
              <a:rPr lang="it-IT" dirty="0" err="1">
                <a:solidFill>
                  <a:srgbClr val="00B050"/>
                </a:solidFill>
              </a:rPr>
              <a:t>threads</a:t>
            </a:r>
            <a:r>
              <a:rPr lang="it-IT" dirty="0">
                <a:solidFill>
                  <a:srgbClr val="00B050"/>
                </a:solidFill>
              </a:rPr>
              <a:t>), 3.7 GHz, 1 TB RAM</a:t>
            </a:r>
          </a:p>
          <a:p>
            <a:pPr marL="971533" lvl="2" indent="-285750">
              <a:buFont typeface="Arial" panose="020B0604020202020204" pitchFamily="34" charset="0"/>
              <a:buChar char="•"/>
            </a:pPr>
            <a:r>
              <a:rPr lang="en-GB" u="sng" dirty="0">
                <a:solidFill>
                  <a:srgbClr val="00B050"/>
                </a:solidFill>
              </a:rPr>
              <a:t>Lhcba1: </a:t>
            </a:r>
            <a:r>
              <a:rPr lang="en-GB" dirty="0">
                <a:solidFill>
                  <a:srgbClr val="00B050"/>
                </a:solidFill>
              </a:rPr>
              <a:t>Dual </a:t>
            </a:r>
            <a:r>
              <a:rPr lang="it-IT" dirty="0">
                <a:solidFill>
                  <a:srgbClr val="00B050"/>
                </a:solidFill>
              </a:rPr>
              <a:t>AMD EPYC 7352 24-Core Processors ( 96 CPU </a:t>
            </a:r>
            <a:r>
              <a:rPr lang="it-IT" dirty="0" err="1">
                <a:solidFill>
                  <a:srgbClr val="00B050"/>
                </a:solidFill>
              </a:rPr>
              <a:t>threads</a:t>
            </a:r>
            <a:r>
              <a:rPr lang="it-IT" dirty="0">
                <a:solidFill>
                  <a:srgbClr val="00B050"/>
                </a:solidFill>
              </a:rPr>
              <a:t>), 3.2 GHz, 264 GB RAM</a:t>
            </a:r>
            <a:endParaRPr lang="en-GB" dirty="0">
              <a:solidFill>
                <a:srgbClr val="00B050"/>
              </a:solidFill>
            </a:endParaRPr>
          </a:p>
          <a:p>
            <a:pPr marL="971533" lvl="2" indent="-285750">
              <a:buFont typeface="Arial" panose="020B0604020202020204" pitchFamily="34" charset="0"/>
              <a:buChar char="•"/>
            </a:pPr>
            <a:r>
              <a:rPr lang="en-GB" u="sng" dirty="0"/>
              <a:t>d0new</a:t>
            </a:r>
            <a:r>
              <a:rPr lang="en-GB" dirty="0"/>
              <a:t>: Dual AMD Opteron(tm) 6344  6-core Processor (24 CPU threads), 2.6 GHz, 132 GB RAM</a:t>
            </a:r>
          </a:p>
          <a:p>
            <a:pPr marL="971533" lvl="2" indent="-285750">
              <a:buFont typeface="Arial" panose="020B0604020202020204" pitchFamily="34" charset="0"/>
              <a:buChar char="•"/>
            </a:pPr>
            <a:r>
              <a:rPr lang="en-GB" u="sng" dirty="0"/>
              <a:t>delta</a:t>
            </a:r>
            <a:r>
              <a:rPr lang="en-GB" dirty="0"/>
              <a:t>, Dual Quad-Core AMD Opteron(tm) Processor 2360 SE (8 CPU threads), 2.5 GHz, 16 GB RAM</a:t>
            </a:r>
          </a:p>
          <a:p>
            <a:pPr marL="971533" lvl="2" indent="-285750">
              <a:buFont typeface="Arial" panose="020B0604020202020204" pitchFamily="34" charset="0"/>
              <a:buChar char="•"/>
            </a:pPr>
            <a:r>
              <a:rPr lang="en-GB" u="sng" dirty="0">
                <a:solidFill>
                  <a:srgbClr val="FF0000"/>
                </a:solidFill>
              </a:rPr>
              <a:t>Lhcbi1 (special purpose): </a:t>
            </a:r>
            <a:r>
              <a:rPr lang="en-GB" dirty="0">
                <a:solidFill>
                  <a:srgbClr val="FF0000"/>
                </a:solidFill>
              </a:rPr>
              <a:t>Dual socket </a:t>
            </a:r>
            <a:r>
              <a:rPr lang="pt-BR" dirty="0">
                <a:solidFill>
                  <a:srgbClr val="FF0000"/>
                </a:solidFill>
              </a:rPr>
              <a:t>Intel(R) Xeon(R) Silver 4214 CPU (48 CPU threads), 2.20GHz , 96 GB RAM – </a:t>
            </a:r>
          </a:p>
          <a:p>
            <a:pPr marL="1314425" lvl="3" indent="-285750">
              <a:buFont typeface="Arial" panose="020B0604020202020204" pitchFamily="34" charset="0"/>
              <a:buChar char="•"/>
            </a:pPr>
            <a:r>
              <a:rPr lang="pt-BR" dirty="0">
                <a:solidFill>
                  <a:srgbClr val="FF0000"/>
                </a:solidFill>
              </a:rPr>
              <a:t>Don’t use unless you know you need to use this specific machine</a:t>
            </a:r>
            <a:endParaRPr lang="en-GB" dirty="0"/>
          </a:p>
          <a:p>
            <a:pPr marL="628642" lvl="1" indent="-285750">
              <a:buFont typeface="Arial" panose="020B0604020202020204" pitchFamily="34" charset="0"/>
              <a:buChar char="•"/>
            </a:pPr>
            <a:r>
              <a:rPr lang="en-GB" sz="1600" dirty="0"/>
              <a:t>singularity support under Ubuntu (lhcba2, lhcba1, d0new, delta, batch system)</a:t>
            </a:r>
          </a:p>
          <a:p>
            <a:pPr marL="628642" lvl="1" indent="-285750">
              <a:buFont typeface="Arial" panose="020B0604020202020204" pitchFamily="34" charset="0"/>
              <a:buChar char="•"/>
            </a:pPr>
            <a:r>
              <a:rPr lang="en-GB" sz="1600" dirty="0"/>
              <a:t>batch system (190 slots </a:t>
            </a:r>
            <a:r>
              <a:rPr lang="en-GB" sz="1600" dirty="0" err="1"/>
              <a:t>HTCondor</a:t>
            </a:r>
            <a:r>
              <a:rPr lang="en-GB" sz="1600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3881199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490746-0870-4269-9744-2DBF54187E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en-GB" b="1" dirty="0"/>
            </a:br>
            <a:br>
              <a:rPr lang="en-GB" b="1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EA83B6-8EB3-442B-933F-1BD5FFFEC9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575815"/>
            <a:ext cx="7886700" cy="3746358"/>
          </a:xfrm>
        </p:spPr>
        <p:txBody>
          <a:bodyPr>
            <a:normAutofit fontScale="92500" lnSpcReduction="10000"/>
          </a:bodyPr>
          <a:lstStyle/>
          <a:p>
            <a:r>
              <a:rPr lang="en-GB" b="1" dirty="0"/>
              <a:t>Storage</a:t>
            </a:r>
          </a:p>
          <a:p>
            <a:pPr lvl="1"/>
            <a:r>
              <a:rPr lang="en-GB" b="1" dirty="0"/>
              <a:t>/scratch on some local machines (</a:t>
            </a:r>
            <a:r>
              <a:rPr lang="en-GB" b="1" dirty="0" err="1"/>
              <a:t>eg.</a:t>
            </a:r>
            <a:r>
              <a:rPr lang="en-GB" b="1" dirty="0"/>
              <a:t> build stacks here) </a:t>
            </a:r>
          </a:p>
          <a:p>
            <a:pPr lvl="1" algn="just"/>
            <a:r>
              <a:rPr lang="en-GB" b="1" dirty="0"/>
              <a:t>/work</a:t>
            </a:r>
          </a:p>
          <a:p>
            <a:pPr lvl="2" algn="just"/>
            <a:r>
              <a:rPr lang="en-GB" b="1" dirty="0"/>
              <a:t>Mounted on sigma0 (</a:t>
            </a:r>
            <a:r>
              <a:rPr lang="en-GB" b="1" dirty="0">
                <a:solidFill>
                  <a:srgbClr val="FF0000"/>
                </a:solidFill>
              </a:rPr>
              <a:t>network connected</a:t>
            </a:r>
            <a:r>
              <a:rPr lang="en-GB" b="1" dirty="0"/>
              <a:t> via NFS)</a:t>
            </a:r>
          </a:p>
          <a:p>
            <a:pPr lvl="2" algn="just"/>
            <a:r>
              <a:rPr lang="en-US" dirty="0"/>
              <a:t>Relatively high performance 22 TB. </a:t>
            </a:r>
          </a:p>
          <a:p>
            <a:pPr lvl="2" algn="just"/>
            <a:r>
              <a:rPr lang="en-US" dirty="0"/>
              <a:t>daily backups. Please do not use this space for data sets greater then O(100 GB).</a:t>
            </a:r>
          </a:p>
          <a:p>
            <a:pPr lvl="1" algn="just"/>
            <a:r>
              <a:rPr lang="en-GB" b="1" dirty="0"/>
              <a:t>/auto/data </a:t>
            </a:r>
          </a:p>
          <a:p>
            <a:pPr lvl="2" algn="just"/>
            <a:r>
              <a:rPr lang="en-US" b="1" dirty="0"/>
              <a:t>Mounted on d0new (</a:t>
            </a:r>
            <a:r>
              <a:rPr lang="en-GB" b="1" dirty="0">
                <a:solidFill>
                  <a:srgbClr val="FF0000"/>
                </a:solidFill>
              </a:rPr>
              <a:t>network connected via </a:t>
            </a:r>
            <a:r>
              <a:rPr lang="en-GB" b="1" dirty="0" err="1"/>
              <a:t>GlusterFS</a:t>
            </a:r>
            <a:r>
              <a:rPr lang="en-GB" b="1" dirty="0"/>
              <a:t>)</a:t>
            </a:r>
          </a:p>
          <a:p>
            <a:pPr lvl="2" algn="just"/>
            <a:r>
              <a:rPr lang="en-US" dirty="0"/>
              <a:t>Slow distributed 260TB storage </a:t>
            </a:r>
            <a:r>
              <a:rPr lang="en-US" b="1" dirty="0"/>
              <a:t>for big files. </a:t>
            </a:r>
          </a:p>
          <a:p>
            <a:pPr lvl="2" algn="just"/>
            <a:r>
              <a:rPr lang="en-US" dirty="0"/>
              <a:t>No backups.</a:t>
            </a:r>
          </a:p>
          <a:p>
            <a:pPr lvl="1" algn="just"/>
            <a:r>
              <a:rPr lang="en-US" b="1" dirty="0"/>
              <a:t>/home</a:t>
            </a:r>
          </a:p>
          <a:p>
            <a:pPr lvl="2" algn="just"/>
            <a:r>
              <a:rPr lang="en-US" b="1" dirty="0"/>
              <a:t>Mounted on rho0 </a:t>
            </a:r>
            <a:r>
              <a:rPr lang="en-GB" b="1" dirty="0"/>
              <a:t>(</a:t>
            </a:r>
            <a:r>
              <a:rPr lang="en-GB" b="1" dirty="0">
                <a:solidFill>
                  <a:srgbClr val="FF0000"/>
                </a:solidFill>
              </a:rPr>
              <a:t>network connected</a:t>
            </a:r>
            <a:r>
              <a:rPr lang="en-GB" b="1" dirty="0"/>
              <a:t>) via NFS</a:t>
            </a:r>
          </a:p>
          <a:p>
            <a:pPr lvl="2" algn="just"/>
            <a:r>
              <a:rPr lang="en-US" dirty="0"/>
              <a:t>Do not use for anything more than documents. </a:t>
            </a:r>
          </a:p>
          <a:p>
            <a:pPr lvl="2" algn="just"/>
            <a:r>
              <a:rPr lang="en-US" dirty="0"/>
              <a:t>Hosts your e-mail folder, etc.</a:t>
            </a:r>
          </a:p>
          <a:p>
            <a:pPr lvl="2" algn="just"/>
            <a:r>
              <a:rPr lang="en-US" dirty="0"/>
              <a:t>Backed up</a:t>
            </a:r>
            <a:endParaRPr lang="en-GB" dirty="0"/>
          </a:p>
          <a:p>
            <a:pPr lvl="1"/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B680E6C-9033-407F-B743-0EF9D2B1C8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19C8FE-E334-44A5-9BBB-8020C360702D}" type="datetime1">
              <a:rPr lang="en-US" smtClean="0"/>
              <a:t>15-Apr-25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F8371E-01CA-4D37-8E65-B0AA44DBE9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Blake Leverington -- LHCb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133EDA-803B-4725-B3DD-6E3928A042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46D39-289F-4B16-8B0D-BB0C4022DF6C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2F10623-783E-4CAD-B84C-2460AA4FEAFB}"/>
              </a:ext>
            </a:extLst>
          </p:cNvPr>
          <p:cNvSpPr txBox="1"/>
          <p:nvPr/>
        </p:nvSpPr>
        <p:spPr>
          <a:xfrm>
            <a:off x="510988" y="4244636"/>
            <a:ext cx="8004362" cy="30008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Consolas" panose="020B0609020204030204" pitchFamily="49" charset="0"/>
              </a:rPr>
              <a:t>$ </a:t>
            </a:r>
            <a:r>
              <a:rPr lang="en-US" dirty="0" err="1">
                <a:solidFill>
                  <a:schemeClr val="bg1"/>
                </a:solidFill>
                <a:latin typeface="Consolas" panose="020B0609020204030204" pitchFamily="49" charset="0"/>
              </a:rPr>
              <a:t>mkdir</a:t>
            </a:r>
            <a:r>
              <a:rPr lang="en-US" dirty="0">
                <a:solidFill>
                  <a:schemeClr val="bg1"/>
                </a:solidFill>
                <a:latin typeface="Consolas" panose="020B0609020204030204" pitchFamily="49" charset="0"/>
              </a:rPr>
              <a:t> –p /work/&lt;</a:t>
            </a:r>
            <a:r>
              <a:rPr lang="en-US" dirty="0" err="1">
                <a:solidFill>
                  <a:schemeClr val="bg1"/>
                </a:solidFill>
                <a:latin typeface="Consolas" panose="020B0609020204030204" pitchFamily="49" charset="0"/>
              </a:rPr>
              <a:t>yourusername</a:t>
            </a:r>
            <a:r>
              <a:rPr lang="en-US" dirty="0">
                <a:solidFill>
                  <a:schemeClr val="bg1"/>
                </a:solidFill>
                <a:latin typeface="Consolas" panose="020B0609020204030204" pitchFamily="49" charset="0"/>
              </a:rPr>
              <a:t>&gt;   #make your own work directory if it doesn’t exist</a:t>
            </a:r>
            <a:endParaRPr lang="en-US" dirty="0"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78355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F14E0360-3E5E-4AA5-8673-DE695A2848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771" y="1953043"/>
            <a:ext cx="9144000" cy="193462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4FB4DC9-E96A-45FC-B300-269D7F0585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Play nice. 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7087A2-032F-4169-B583-ABAFD7AF28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19C8FE-E334-44A5-9BBB-8020C360702D}" type="datetime1">
              <a:rPr lang="en-US" smtClean="0"/>
              <a:t>15-Apr-25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A7A023-71F9-4FDF-AD22-8DFF0DF779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Blake Leverington -- LHCb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28D678A-5933-4B43-98C3-6596A4821E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46D39-289F-4B16-8B0D-BB0C4022DF6C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83B9E69-46F8-49BE-B100-0C27E4A1B66A}"/>
              </a:ext>
            </a:extLst>
          </p:cNvPr>
          <p:cNvSpPr txBox="1"/>
          <p:nvPr/>
        </p:nvSpPr>
        <p:spPr>
          <a:xfrm>
            <a:off x="262625" y="614438"/>
            <a:ext cx="8192621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Pay attention to resource consumption! Use </a:t>
            </a:r>
            <a:r>
              <a:rPr lang="en-US" dirty="0">
                <a:highlight>
                  <a:srgbClr val="C0C0C0"/>
                </a:highlight>
                <a:latin typeface="Consolas" panose="020B0609020204030204" pitchFamily="49" charset="0"/>
              </a:rPr>
              <a:t>atop</a:t>
            </a:r>
            <a:r>
              <a:rPr lang="en-US" dirty="0"/>
              <a:t> (only Ubuntu –p24) and/or </a:t>
            </a:r>
            <a:r>
              <a:rPr lang="en-US" dirty="0">
                <a:highlight>
                  <a:srgbClr val="C0C0C0"/>
                </a:highlight>
                <a:latin typeface="Consolas" panose="020B0609020204030204" pitchFamily="49" charset="0"/>
              </a:rPr>
              <a:t>top</a:t>
            </a:r>
            <a:endParaRPr lang="en-US" dirty="0">
              <a:highlight>
                <a:srgbClr val="C0C0C0"/>
              </a:highlight>
            </a:endParaRPr>
          </a:p>
          <a:p>
            <a:endParaRPr lang="en-US" dirty="0"/>
          </a:p>
          <a:p>
            <a:r>
              <a:rPr lang="en-US" dirty="0"/>
              <a:t>1000 Mbps network connection </a:t>
            </a:r>
            <a:r>
              <a:rPr lang="en-US" dirty="0">
                <a:sym typeface="Wingdings" panose="05000000000000000000" pitchFamily="2" charset="2"/>
              </a:rPr>
              <a:t> read/write data is the first bottleneck seen usually</a:t>
            </a:r>
          </a:p>
          <a:p>
            <a:endParaRPr lang="en-US" dirty="0">
              <a:sym typeface="Wingdings" panose="05000000000000000000" pitchFamily="2" charset="2"/>
            </a:endParaRPr>
          </a:p>
          <a:p>
            <a:r>
              <a:rPr lang="en-US" dirty="0">
                <a:solidFill>
                  <a:srgbClr val="FF0000"/>
                </a:solidFill>
                <a:sym typeface="Wingdings" panose="05000000000000000000" pitchFamily="2" charset="2"/>
              </a:rPr>
              <a:t>No network capacity left means no good connection for your colleagues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DD3E608-9363-47C3-BC8E-997A990B39E3}"/>
              </a:ext>
            </a:extLst>
          </p:cNvPr>
          <p:cNvSpPr/>
          <p:nvPr/>
        </p:nvSpPr>
        <p:spPr>
          <a:xfrm>
            <a:off x="82771" y="3126442"/>
            <a:ext cx="4276165" cy="18825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56087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E86FAF-CD7D-41D7-9D76-627209574A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Disk Space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E972A2-A1D4-4633-85DD-F20D85EA13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476938"/>
            <a:ext cx="7886700" cy="2595390"/>
          </a:xfrm>
        </p:spPr>
        <p:txBody>
          <a:bodyPr/>
          <a:lstStyle/>
          <a:p>
            <a:r>
              <a:rPr lang="en-US" dirty="0"/>
              <a:t>There are 30-40 people using the resources and only 22 TB on /work</a:t>
            </a:r>
          </a:p>
          <a:p>
            <a:r>
              <a:rPr lang="en-US" dirty="0"/>
              <a:t>Easy to fill these days with 500 GB of data sets per person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26F7300-1C01-4728-AC82-5497E9B854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19C8FE-E334-44A5-9BBB-8020C360702D}" type="datetime1">
              <a:rPr lang="en-US" smtClean="0"/>
              <a:t>15-Apr-25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8E4E4D-0CFC-4CA8-9946-CB8AEA4384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Blake Leverington -- LHCb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1A03B8-B489-49C2-B1DF-615D348ED4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46D39-289F-4B16-8B0D-BB0C4022DF6C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00E06CD-A688-45B1-9709-72E12E3D0C5D}"/>
              </a:ext>
            </a:extLst>
          </p:cNvPr>
          <p:cNvSpPr txBox="1"/>
          <p:nvPr/>
        </p:nvSpPr>
        <p:spPr>
          <a:xfrm>
            <a:off x="722003" y="2339636"/>
            <a:ext cx="8004362" cy="30008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Consolas" panose="020B0609020204030204" pitchFamily="49" charset="0"/>
              </a:rPr>
              <a:t>$ du -h --summarize /work/</a:t>
            </a:r>
            <a:r>
              <a:rPr lang="en-US" dirty="0" err="1">
                <a:solidFill>
                  <a:schemeClr val="bg1"/>
                </a:solidFill>
                <a:latin typeface="Consolas" panose="020B0609020204030204" pitchFamily="49" charset="0"/>
              </a:rPr>
              <a:t>clangenb</a:t>
            </a:r>
            <a:r>
              <a:rPr lang="en-US" dirty="0">
                <a:solidFill>
                  <a:schemeClr val="bg1"/>
                </a:solidFill>
                <a:latin typeface="Consolas" panose="020B0609020204030204" pitchFamily="49" charset="0"/>
              </a:rPr>
              <a:t>/ #check the size of your directory</a:t>
            </a:r>
            <a:endParaRPr lang="en-US" dirty="0">
              <a:latin typeface="Consolas" panose="020B0609020204030204" pitchFamily="49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FE96D19-DAAC-4312-B1F0-CBAED82F9009}"/>
              </a:ext>
            </a:extLst>
          </p:cNvPr>
          <p:cNvSpPr txBox="1"/>
          <p:nvPr/>
        </p:nvSpPr>
        <p:spPr>
          <a:xfrm>
            <a:off x="722003" y="2772246"/>
            <a:ext cx="8004362" cy="507831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Consolas" panose="020B0609020204030204" pitchFamily="49" charset="0"/>
              </a:rPr>
              <a:t>$ /home/</a:t>
            </a:r>
            <a:r>
              <a:rPr lang="en-US" dirty="0" err="1">
                <a:solidFill>
                  <a:schemeClr val="bg1"/>
                </a:solidFill>
                <a:latin typeface="Consolas" panose="020B0609020204030204" pitchFamily="49" charset="0"/>
              </a:rPr>
              <a:t>bleverin</a:t>
            </a:r>
            <a:r>
              <a:rPr lang="en-US" dirty="0">
                <a:solidFill>
                  <a:schemeClr val="bg1"/>
                </a:solidFill>
                <a:latin typeface="Consolas" panose="020B0609020204030204" pitchFamily="49" charset="0"/>
              </a:rPr>
              <a:t>/software/gdu_linux_amd64 -m 8 /work #check the size of all directories</a:t>
            </a:r>
            <a:endParaRPr lang="en-US" dirty="0">
              <a:latin typeface="Consolas" panose="020B0609020204030204" pitchFamily="49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66975B7-199C-4724-BD9B-879D4B3DE587}"/>
              </a:ext>
            </a:extLst>
          </p:cNvPr>
          <p:cNvSpPr txBox="1"/>
          <p:nvPr/>
        </p:nvSpPr>
        <p:spPr>
          <a:xfrm>
            <a:off x="628650" y="575815"/>
            <a:ext cx="3566233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(this seems to be our bottle-</a:t>
            </a:r>
            <a:r>
              <a:rPr lang="en-US" dirty="0" err="1"/>
              <a:t>kneck</a:t>
            </a:r>
            <a:r>
              <a:rPr lang="en-US" dirty="0"/>
              <a:t> most times)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5895212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1FA972-411F-49C4-8990-884C6C156E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Compression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4CB3CC-68C8-4670-AFBC-BE1CB9B0E6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3142" y="1818134"/>
            <a:ext cx="7886700" cy="300083"/>
          </a:xfrm>
        </p:spPr>
        <p:txBody>
          <a:bodyPr>
            <a:normAutofit fontScale="92500" lnSpcReduction="10000"/>
          </a:bodyPr>
          <a:lstStyle/>
          <a:p>
            <a:r>
              <a:rPr lang="en-CA" sz="1800" dirty="0">
                <a:hlinkClick r:id="rId2"/>
              </a:rPr>
              <a:t>https://root.cern/manual/io/#compression-and-performance</a:t>
            </a:r>
            <a:r>
              <a:rPr lang="en-CA" sz="1800" dirty="0"/>
              <a:t> 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A519E1-CDE3-41A3-9E5F-A269B0786E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19C8FE-E334-44A5-9BBB-8020C360702D}" type="datetime1">
              <a:rPr lang="en-US" smtClean="0"/>
              <a:t>15-Apr-25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2D9B12-3A96-4B99-A3BB-F24D4AC461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Blake Leverington -- LHCb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D51F99-8417-4840-8D56-BB5E526837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46D39-289F-4B16-8B0D-BB0C4022DF6C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0F8D442-3822-4F81-A330-15F83F0C814B}"/>
              </a:ext>
            </a:extLst>
          </p:cNvPr>
          <p:cNvSpPr txBox="1"/>
          <p:nvPr/>
        </p:nvSpPr>
        <p:spPr>
          <a:xfrm>
            <a:off x="628650" y="845834"/>
            <a:ext cx="8004362" cy="507831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Consolas" panose="020B0609020204030204" pitchFamily="49" charset="0"/>
              </a:rPr>
              <a:t>$ </a:t>
            </a:r>
            <a:r>
              <a:rPr lang="en-US" dirty="0" err="1">
                <a:solidFill>
                  <a:schemeClr val="bg1"/>
                </a:solidFill>
                <a:latin typeface="Consolas" panose="020B0609020204030204" pitchFamily="49" charset="0"/>
              </a:rPr>
              <a:t>zstd</a:t>
            </a:r>
            <a:r>
              <a:rPr lang="en-US" dirty="0">
                <a:solidFill>
                  <a:schemeClr val="bg1"/>
                </a:solidFill>
                <a:latin typeface="Consolas" panose="020B0609020204030204" pitchFamily="49" charset="0"/>
              </a:rPr>
              <a:t> -8 –T8 –rm –r --output-</a:t>
            </a:r>
            <a:r>
              <a:rPr lang="en-US" dirty="0" err="1">
                <a:solidFill>
                  <a:schemeClr val="bg1"/>
                </a:solidFill>
                <a:latin typeface="Consolas" panose="020B0609020204030204" pitchFamily="49" charset="0"/>
              </a:rPr>
              <a:t>dir</a:t>
            </a:r>
            <a:r>
              <a:rPr lang="en-US" dirty="0">
                <a:solidFill>
                  <a:schemeClr val="bg1"/>
                </a:solidFill>
                <a:latin typeface="Consolas" panose="020B0609020204030204" pitchFamily="49" charset="0"/>
              </a:rPr>
              <a:t>-mirror -o /work/</a:t>
            </a:r>
            <a:r>
              <a:rPr lang="en-US" dirty="0" err="1">
                <a:solidFill>
                  <a:schemeClr val="bg1"/>
                </a:solidFill>
                <a:latin typeface="Consolas" panose="020B0609020204030204" pitchFamily="49" charset="0"/>
              </a:rPr>
              <a:t>compressedfolder</a:t>
            </a:r>
            <a:r>
              <a:rPr lang="en-US" dirty="0">
                <a:solidFill>
                  <a:schemeClr val="bg1"/>
                </a:solidFill>
                <a:latin typeface="Consolas" panose="020B0609020204030204" pitchFamily="49" charset="0"/>
              </a:rPr>
              <a:t>/*.</a:t>
            </a:r>
            <a:r>
              <a:rPr lang="en-US" dirty="0" err="1">
                <a:solidFill>
                  <a:schemeClr val="bg1"/>
                </a:solidFill>
                <a:latin typeface="Consolas" panose="020B0609020204030204" pitchFamily="49" charset="0"/>
              </a:rPr>
              <a:t>zst</a:t>
            </a:r>
            <a:r>
              <a:rPr lang="en-US" dirty="0">
                <a:solidFill>
                  <a:schemeClr val="bg1"/>
                </a:solidFill>
                <a:latin typeface="Consolas" panose="020B0609020204030204" pitchFamily="49" charset="0"/>
              </a:rPr>
              <a:t> /work/</a:t>
            </a:r>
            <a:r>
              <a:rPr lang="en-US" dirty="0" err="1">
                <a:solidFill>
                  <a:schemeClr val="bg1"/>
                </a:solidFill>
                <a:latin typeface="Consolas" panose="020B0609020204030204" pitchFamily="49" charset="0"/>
              </a:rPr>
              <a:t>sourcefolder</a:t>
            </a:r>
            <a:r>
              <a:rPr lang="en-US" dirty="0">
                <a:solidFill>
                  <a:schemeClr val="bg1"/>
                </a:solidFill>
                <a:latin typeface="Consolas" panose="020B0609020204030204" pitchFamily="49" charset="0"/>
              </a:rPr>
              <a:t>/*.</a:t>
            </a:r>
            <a:r>
              <a:rPr lang="en-US" dirty="0" err="1">
                <a:solidFill>
                  <a:schemeClr val="bg1"/>
                </a:solidFill>
                <a:latin typeface="Consolas" panose="020B0609020204030204" pitchFamily="49" charset="0"/>
              </a:rPr>
              <a:t>mdf</a:t>
            </a:r>
            <a:endParaRPr lang="en-US" dirty="0">
              <a:latin typeface="Consolas" panose="020B0609020204030204" pitchFamily="49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2A81AB8-F022-4F50-BF46-CE65979B307A}"/>
              </a:ext>
            </a:extLst>
          </p:cNvPr>
          <p:cNvSpPr txBox="1"/>
          <p:nvPr/>
        </p:nvSpPr>
        <p:spPr>
          <a:xfrm>
            <a:off x="571283" y="500327"/>
            <a:ext cx="8097715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Fast and efficient lossless compression with </a:t>
            </a:r>
            <a:r>
              <a:rPr lang="en-US" b="1" u="sng" dirty="0" err="1"/>
              <a:t>zstd</a:t>
            </a:r>
            <a:r>
              <a:rPr lang="en-US" b="1" u="sng" dirty="0"/>
              <a:t>:</a:t>
            </a:r>
            <a:endParaRPr lang="en-CA" b="1" u="sng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AAFE56D-678B-47BE-910D-82FE01D0FEC6}"/>
              </a:ext>
            </a:extLst>
          </p:cNvPr>
          <p:cNvSpPr txBox="1"/>
          <p:nvPr/>
        </p:nvSpPr>
        <p:spPr>
          <a:xfrm>
            <a:off x="523142" y="1456218"/>
            <a:ext cx="8097715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.root files already have some significant compression. </a:t>
            </a:r>
            <a:endParaRPr lang="en-CA" b="1" u="sng" dirty="0"/>
          </a:p>
        </p:txBody>
      </p:sp>
      <p:sp>
        <p:nvSpPr>
          <p:cNvPr id="11" name="Rectangle 1">
            <a:extLst>
              <a:ext uri="{FF2B5EF4-FFF2-40B4-BE49-F238E27FC236}">
                <a16:creationId xmlns:a16="http://schemas.microsoft.com/office/drawing/2014/main" id="{58C86AD2-28C3-4F6A-8D00-F14DB1DFE74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8650" y="2217650"/>
            <a:ext cx="7787803" cy="11695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ROOT offers </a:t>
            </a: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several options</a:t>
            </a: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such as LZMA with very high compression ratio, or LZ4 with very high decompression throughput, or ZSTD with a good compromise in performance. The default compression for </a:t>
            </a:r>
            <a:r>
              <a:rPr kumimoji="0" lang="en-US" altLang="en-US" sz="1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  <a:hlinkClick r:id="rId4"/>
              </a:rPr>
              <a:t>RNTuple</a:t>
            </a: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is ZSTD level 5; for everything else it’s </a:t>
            </a:r>
            <a:r>
              <a:rPr kumimoji="0" lang="en-US" altLang="en-US" sz="1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zlib</a:t>
            </a: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with compression level 1. Algorithm and compression level can be selected using </a:t>
            </a:r>
            <a:r>
              <a:rPr kumimoji="0" lang="en-US" altLang="en-US" sz="1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  <a:hlinkClick r:id="rId5"/>
              </a:rPr>
              <a:t>TFile</a:t>
            </a: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  <a:hlinkClick r:id="rId5"/>
              </a:rPr>
              <a:t>::</a:t>
            </a:r>
            <a:r>
              <a:rPr kumimoji="0" lang="en-US" altLang="en-US" sz="1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  <a:hlinkClick r:id="rId5"/>
              </a:rPr>
              <a:t>SetCompressionAlgorithm</a:t>
            </a: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  <a:hlinkClick r:id="rId5"/>
              </a:rPr>
              <a:t>()</a:t>
            </a: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and </a:t>
            </a:r>
            <a:r>
              <a:rPr kumimoji="0" lang="en-US" altLang="en-US" sz="1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  <a:hlinkClick r:id="rId6"/>
              </a:rPr>
              <a:t>TFile</a:t>
            </a: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  <a:hlinkClick r:id="rId6"/>
              </a:rPr>
              <a:t>::</a:t>
            </a:r>
            <a:r>
              <a:rPr kumimoji="0" lang="en-US" altLang="en-US" sz="1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  <a:hlinkClick r:id="rId6"/>
              </a:rPr>
              <a:t>SetCompressionLevel</a:t>
            </a: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  <a:hlinkClick r:id="rId6"/>
              </a:rPr>
              <a:t>()</a:t>
            </a: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respectively, at the time data is written. </a:t>
            </a:r>
          </a:p>
        </p:txBody>
      </p:sp>
    </p:spTree>
    <p:extLst>
      <p:ext uri="{BB962C8B-B14F-4D97-AF65-F5344CB8AC3E}">
        <p14:creationId xmlns:p14="http://schemas.microsoft.com/office/powerpoint/2010/main" val="29807529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253D04-E640-46A9-AF04-4ED14DFCE2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Compression</a:t>
            </a:r>
            <a:endParaRPr lang="en-CA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ED29E80-8633-46FC-BB50-F3AD1EBA28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19C8FE-E334-44A5-9BBB-8020C360702D}" type="datetime1">
              <a:rPr lang="en-US" smtClean="0"/>
              <a:t>15-Apr-25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F8F1AB-350D-4AB6-A5D6-6F2AFBF8AD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Blake Leverington -- LHCb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6BE8D01-1341-49CA-A9C9-F700047A75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46D39-289F-4B16-8B0D-BB0C4022DF6C}" type="slidenum">
              <a:rPr lang="en-US" smtClean="0"/>
              <a:pPr/>
              <a:t>10</a:t>
            </a:fld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2F20B54-F2B3-4067-BA17-506CD21928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304" y="657691"/>
            <a:ext cx="5773615" cy="1274037"/>
          </a:xfrm>
          <a:prstGeom prst="rect">
            <a:avLst/>
          </a:prstGeom>
        </p:spPr>
      </p:pic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88D8F09E-8DD3-41CA-824C-85EC02F70B4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4494643" y="1759103"/>
            <a:ext cx="3750765" cy="2661724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0A0CA314-B4B9-45D9-B8A2-D5909D800A4B}"/>
              </a:ext>
            </a:extLst>
          </p:cNvPr>
          <p:cNvSpPr txBox="1"/>
          <p:nvPr/>
        </p:nvSpPr>
        <p:spPr>
          <a:xfrm>
            <a:off x="496766" y="425774"/>
            <a:ext cx="672685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(2017)</a:t>
            </a:r>
            <a:endParaRPr lang="en-CA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9DE9539-4117-4E03-AA26-38B1EACCBF62}"/>
              </a:ext>
            </a:extLst>
          </p:cNvPr>
          <p:cNvSpPr txBox="1"/>
          <p:nvPr/>
        </p:nvSpPr>
        <p:spPr>
          <a:xfrm>
            <a:off x="490904" y="2488021"/>
            <a:ext cx="3557953" cy="92333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/>
              <a:t>The ratio here is for a particular standard file. </a:t>
            </a:r>
          </a:p>
          <a:p>
            <a:endParaRPr lang="en-US" dirty="0"/>
          </a:p>
          <a:p>
            <a:r>
              <a:rPr lang="en-US" dirty="0"/>
              <a:t>In LHCb, global .</a:t>
            </a:r>
            <a:r>
              <a:rPr lang="en-US" dirty="0" err="1"/>
              <a:t>mdf</a:t>
            </a:r>
            <a:r>
              <a:rPr lang="en-US" dirty="0"/>
              <a:t> can compress by 5 times! SciFi NZS by 20 times. </a:t>
            </a:r>
            <a:endParaRPr lang="en-CA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0348945-D2F7-4908-9971-29DB4EB86A0C}"/>
              </a:ext>
            </a:extLst>
          </p:cNvPr>
          <p:cNvSpPr/>
          <p:nvPr/>
        </p:nvSpPr>
        <p:spPr>
          <a:xfrm>
            <a:off x="3352801" y="4502474"/>
            <a:ext cx="587179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CA" sz="1000" dirty="0">
                <a:hlinkClick r:id="rId4"/>
              </a:rPr>
              <a:t>https://www.epj-conferences.org/articles/epjconf/pdf/2020/21/epjconf_chep2020_02017.pdf</a:t>
            </a:r>
            <a:r>
              <a:rPr lang="en-CA" sz="10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77181286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B31A7D-1F65-4C16-ABB5-4FBA8F57C4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Best Practices at the PI (to be discussed)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5A235C-4BA3-470A-B952-17B7398422A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t">
            <a:normAutofit fontScale="85000" lnSpcReduction="10000"/>
          </a:bodyPr>
          <a:lstStyle/>
          <a:p>
            <a:r>
              <a:rPr lang="en-US" dirty="0"/>
              <a:t>use </a:t>
            </a:r>
            <a:r>
              <a:rPr lang="en-US" dirty="0">
                <a:solidFill>
                  <a:srgbClr val="00B050"/>
                </a:solidFill>
              </a:rPr>
              <a:t>lhcba2</a:t>
            </a:r>
            <a:r>
              <a:rPr lang="en-US" dirty="0"/>
              <a:t> as your interactive login machine.</a:t>
            </a:r>
          </a:p>
          <a:p>
            <a:r>
              <a:rPr lang="en-US" dirty="0"/>
              <a:t>Compile your development code and store histogram files and results on </a:t>
            </a:r>
            <a:r>
              <a:rPr lang="en-US" dirty="0">
                <a:solidFill>
                  <a:srgbClr val="00B050"/>
                </a:solidFill>
              </a:rPr>
              <a:t>/work. </a:t>
            </a:r>
            <a:r>
              <a:rPr lang="en-US" dirty="0"/>
              <a:t>Consider using </a:t>
            </a:r>
            <a:r>
              <a:rPr lang="en-US" dirty="0">
                <a:solidFill>
                  <a:srgbClr val="00B050"/>
                </a:solidFill>
              </a:rPr>
              <a:t>/scratch </a:t>
            </a:r>
            <a:r>
              <a:rPr lang="en-US" dirty="0"/>
              <a:t>to build standard stacks, </a:t>
            </a:r>
            <a:r>
              <a:rPr lang="en-US" dirty="0" err="1"/>
              <a:t>lbconda</a:t>
            </a:r>
            <a:r>
              <a:rPr lang="en-US" dirty="0"/>
              <a:t>, etc. </a:t>
            </a:r>
          </a:p>
          <a:p>
            <a:pPr lvl="1"/>
            <a:r>
              <a:rPr lang="en-US" dirty="0"/>
              <a:t>/work for things that need to be backed up. Weeks of work lost if something happens.</a:t>
            </a:r>
          </a:p>
          <a:p>
            <a:r>
              <a:rPr lang="en-US" dirty="0"/>
              <a:t>Put large data sets on /auto/data </a:t>
            </a:r>
          </a:p>
          <a:p>
            <a:pPr lvl="1"/>
            <a:r>
              <a:rPr lang="en-US" dirty="0"/>
              <a:t>things that can be downloaded from elsewhere or rerun in a couple days</a:t>
            </a:r>
          </a:p>
          <a:p>
            <a:r>
              <a:rPr lang="en-US" dirty="0">
                <a:solidFill>
                  <a:schemeClr val="accent2"/>
                </a:solidFill>
              </a:rPr>
              <a:t>Try not to stream data from </a:t>
            </a:r>
            <a:r>
              <a:rPr lang="en-US" dirty="0" err="1">
                <a:solidFill>
                  <a:schemeClr val="accent2"/>
                </a:solidFill>
              </a:rPr>
              <a:t>cern</a:t>
            </a:r>
            <a:r>
              <a:rPr lang="en-US" dirty="0">
                <a:solidFill>
                  <a:schemeClr val="accent2"/>
                </a:solidFill>
              </a:rPr>
              <a:t> and run multi-core process on lhcba1/2 for extended periods (&gt;2 minutes)</a:t>
            </a:r>
          </a:p>
          <a:p>
            <a:pPr lvl="1"/>
            <a:r>
              <a:rPr lang="en-US" dirty="0">
                <a:solidFill>
                  <a:schemeClr val="accent2"/>
                </a:solidFill>
              </a:rPr>
              <a:t>Fine for 1 person, doesn’t scale beyond a couple of people on our system.</a:t>
            </a:r>
          </a:p>
          <a:p>
            <a:pPr lvl="1"/>
            <a:r>
              <a:rPr lang="en-US" dirty="0">
                <a:solidFill>
                  <a:srgbClr val="00B050"/>
                </a:solidFill>
              </a:rPr>
              <a:t>Consider using the/a batch system and /auto/data, keep results on /work, i</a:t>
            </a:r>
            <a:r>
              <a:rPr lang="en-US" dirty="0"/>
              <a:t>f you are running data/computationally intensive process.</a:t>
            </a:r>
          </a:p>
          <a:p>
            <a:pPr lvl="1"/>
            <a:r>
              <a:rPr lang="en-US" dirty="0">
                <a:solidFill>
                  <a:srgbClr val="00B050"/>
                </a:solidFill>
              </a:rPr>
              <a:t>Can also be run interactively on the batch system</a:t>
            </a:r>
          </a:p>
          <a:p>
            <a:r>
              <a:rPr lang="en-US" dirty="0"/>
              <a:t>Full LHCb analyses should be sent to the GRID via Ganga (lhcba1/2 or </a:t>
            </a:r>
            <a:r>
              <a:rPr lang="en-US" dirty="0" err="1"/>
              <a:t>lxplus</a:t>
            </a:r>
            <a:r>
              <a:rPr lang="en-US" dirty="0"/>
              <a:t>)</a:t>
            </a:r>
          </a:p>
          <a:p>
            <a:r>
              <a:rPr lang="en-US" dirty="0"/>
              <a:t>If in doubt, ask Alexey how to best run your data</a:t>
            </a:r>
            <a:r>
              <a:rPr lang="en-US" dirty="0">
                <a:solidFill>
                  <a:schemeClr val="accent2"/>
                </a:solidFill>
              </a:rPr>
              <a:t>.</a:t>
            </a:r>
          </a:p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AC54EB9-866A-4898-8A1D-03B9C37B6A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19C8FE-E334-44A5-9BBB-8020C360702D}" type="datetime1">
              <a:rPr lang="en-US" smtClean="0"/>
              <a:t>15-Apr-25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1CA2B7-3AD0-45C0-A44C-48EB931147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Blake Leverington -- LHCb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B87839-3A5F-466D-AD01-4B5C2E99E1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46D39-289F-4B16-8B0D-BB0C4022DF6C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395001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763FCC-F4F5-411A-B760-6414184202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Environment Setup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2BDE7C-DEC3-4943-8308-C487CD9B73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19C8FE-E334-44A5-9BBB-8020C360702D}" type="datetime1">
              <a:rPr lang="en-US" smtClean="0"/>
              <a:t>15-Apr-25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F3494B-FDB7-4A33-B710-F721FECB25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Blake Leverington -- LHCb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67EDE2-596A-4348-B67E-5BE0180F79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46D39-289F-4B16-8B0D-BB0C4022DF6C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8" name="Rectangle 1">
            <a:extLst>
              <a:ext uri="{FF2B5EF4-FFF2-40B4-BE49-F238E27FC236}">
                <a16:creationId xmlns:a16="http://schemas.microsoft.com/office/drawing/2014/main" id="{FC4ECFD1-19C1-43E7-8578-09D83C70EDFE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975476" y="924287"/>
            <a:ext cx="6647974" cy="2800767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1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Consolas" panose="020B0609020204030204" pitchFamily="49" charset="0"/>
              </a:rPr>
              <a:t>#See what is already defined in your environment:</a:t>
            </a:r>
          </a:p>
          <a:p>
            <a:pPr marL="0" indent="0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US" sz="1100" dirty="0">
                <a:solidFill>
                  <a:srgbClr val="92D050"/>
                </a:solidFill>
              </a:rPr>
              <a:t>leverington@lhcba2</a:t>
            </a:r>
            <a:r>
              <a:rPr lang="en-US" sz="1100" dirty="0">
                <a:solidFill>
                  <a:srgbClr val="00B0F0"/>
                </a:solidFill>
              </a:rPr>
              <a:t>:/work/leverington/lhcb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1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Consolas" panose="020B0609020204030204" pitchFamily="49" charset="0"/>
              </a:rPr>
              <a:t>$ env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1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Consolas" panose="020B06090202040302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1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Consolas" panose="020B0609020204030204" pitchFamily="49" charset="0"/>
              </a:rPr>
              <a:t>#Basic environment which will give you access to the python-based </a:t>
            </a:r>
            <a:r>
              <a:rPr kumimoji="0" lang="en-US" altLang="en-US" sz="1100" b="0" i="1" u="none" strike="noStrike" cap="none" normalizeH="0" baseline="0" dirty="0" err="1">
                <a:ln>
                  <a:noFill/>
                </a:ln>
                <a:solidFill>
                  <a:schemeClr val="bg1"/>
                </a:solidFill>
                <a:effectLst/>
                <a:latin typeface="Consolas" panose="020B0609020204030204" pitchFamily="49" charset="0"/>
              </a:rPr>
              <a:t>lb</a:t>
            </a:r>
            <a:r>
              <a:rPr kumimoji="0" lang="en-US" altLang="en-US" sz="1100" b="0" i="1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Consolas" panose="020B0609020204030204" pitchFamily="49" charset="0"/>
              </a:rPr>
              <a:t>-XXXX</a:t>
            </a:r>
            <a:r>
              <a:rPr kumimoji="0" lang="en-US" altLang="en-US" sz="11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Consolas" panose="020B0609020204030204" pitchFamily="49" charset="0"/>
              </a:rPr>
              <a:t> env-tools:</a:t>
            </a:r>
          </a:p>
          <a:p>
            <a:pPr marL="0" indent="0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US" sz="1100" dirty="0">
                <a:solidFill>
                  <a:srgbClr val="92D050"/>
                </a:solidFill>
              </a:rPr>
              <a:t>leverington@lhcba2</a:t>
            </a:r>
            <a:r>
              <a:rPr lang="en-US" sz="1100" dirty="0">
                <a:solidFill>
                  <a:srgbClr val="00B0F0"/>
                </a:solidFill>
              </a:rPr>
              <a:t>:/work/leverington/lhcb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1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Consolas" panose="020B0609020204030204" pitchFamily="49" charset="0"/>
              </a:rPr>
              <a:t>$ /</a:t>
            </a:r>
            <a:r>
              <a:rPr kumimoji="0" lang="en-US" altLang="en-US" sz="1100" b="0" i="0" u="none" strike="noStrike" cap="none" normalizeH="0" baseline="0" dirty="0" err="1">
                <a:ln>
                  <a:noFill/>
                </a:ln>
                <a:solidFill>
                  <a:schemeClr val="bg1"/>
                </a:solidFill>
                <a:effectLst/>
                <a:latin typeface="Consolas" panose="020B0609020204030204" pitchFamily="49" charset="0"/>
              </a:rPr>
              <a:t>cvmfs</a:t>
            </a:r>
            <a:r>
              <a:rPr kumimoji="0" lang="en-US" altLang="en-US" sz="11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Consolas" panose="020B0609020204030204" pitchFamily="49" charset="0"/>
              </a:rPr>
              <a:t>/lhcb.cern.ch/lib/</a:t>
            </a:r>
            <a:r>
              <a:rPr kumimoji="0" lang="en-US" altLang="en-US" sz="1100" b="0" i="0" u="none" strike="noStrike" cap="none" normalizeH="0" baseline="0" dirty="0" err="1">
                <a:ln>
                  <a:noFill/>
                </a:ln>
                <a:solidFill>
                  <a:schemeClr val="bg1"/>
                </a:solidFill>
                <a:effectLst/>
                <a:latin typeface="Consolas" panose="020B0609020204030204" pitchFamily="49" charset="0"/>
              </a:rPr>
              <a:t>LbEnv</a:t>
            </a:r>
            <a:r>
              <a:rPr kumimoji="0" lang="en-US" altLang="en-US" sz="11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Consolas" panose="020B0609020204030204" pitchFamily="49" charset="0"/>
              </a:rPr>
              <a:t> </a:t>
            </a:r>
          </a:p>
          <a:p>
            <a:pPr marL="0" indent="0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en-US" altLang="en-US" sz="1100" dirty="0">
              <a:solidFill>
                <a:schemeClr val="bg1"/>
              </a:solidFill>
              <a:latin typeface="Consolas" panose="020B0609020204030204" pitchFamily="49" charset="0"/>
            </a:endParaRPr>
          </a:p>
          <a:p>
            <a:pPr marL="0" indent="0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en-US" sz="1100" dirty="0">
                <a:solidFill>
                  <a:schemeClr val="bg1"/>
                </a:solidFill>
                <a:latin typeface="Consolas" panose="020B0609020204030204" pitchFamily="49" charset="0"/>
              </a:rPr>
              <a:t>#Check which platforms are available on the server you logged in to:</a:t>
            </a:r>
          </a:p>
          <a:p>
            <a:pPr marL="0" indent="0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US" sz="1100" dirty="0">
                <a:solidFill>
                  <a:srgbClr val="92D050"/>
                </a:solidFill>
              </a:rPr>
              <a:t>leverington@lhcba2</a:t>
            </a:r>
            <a:r>
              <a:rPr lang="en-US" sz="1100" dirty="0">
                <a:solidFill>
                  <a:srgbClr val="00B0F0"/>
                </a:solidFill>
              </a:rPr>
              <a:t>:/work/leverington/lhcb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1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Consolas" panose="020B0609020204030204" pitchFamily="49" charset="0"/>
              </a:rPr>
              <a:t>$ </a:t>
            </a:r>
            <a:r>
              <a:rPr kumimoji="0" lang="en-US" altLang="en-US" sz="1100" b="0" i="0" u="none" strike="noStrike" cap="none" normalizeH="0" baseline="0" dirty="0" err="1">
                <a:ln>
                  <a:noFill/>
                </a:ln>
                <a:solidFill>
                  <a:schemeClr val="bg1"/>
                </a:solidFill>
                <a:effectLst/>
                <a:latin typeface="Consolas" panose="020B0609020204030204" pitchFamily="49" charset="0"/>
              </a:rPr>
              <a:t>lb</a:t>
            </a:r>
            <a:r>
              <a:rPr kumimoji="0" lang="en-US" altLang="en-US" sz="11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Consolas" panose="020B0609020204030204" pitchFamily="49" charset="0"/>
              </a:rPr>
              <a:t>-describe-platform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en-US" sz="1100" dirty="0">
              <a:solidFill>
                <a:schemeClr val="bg1"/>
              </a:solidFill>
              <a:latin typeface="Consolas" panose="020B06090202040302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tabLst/>
            </a:pPr>
            <a:r>
              <a:rPr lang="en-US" altLang="en-US" sz="1100" dirty="0">
                <a:solidFill>
                  <a:schemeClr val="bg1"/>
                </a:solidFill>
                <a:latin typeface="Consolas" panose="020B0609020204030204" pitchFamily="49" charset="0"/>
              </a:rPr>
              <a:t>#set the environment to point to an LCG software stack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100" dirty="0">
                <a:solidFill>
                  <a:srgbClr val="92D050"/>
                </a:solidFill>
              </a:rPr>
              <a:t>leverington@lhcba2</a:t>
            </a:r>
            <a:r>
              <a:rPr lang="en-US" sz="1100" dirty="0">
                <a:solidFill>
                  <a:srgbClr val="00B0F0"/>
                </a:solidFill>
              </a:rPr>
              <a:t>:/work/leverington/lhcb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100" dirty="0">
                <a:solidFill>
                  <a:schemeClr val="bg1"/>
                </a:solidFill>
              </a:rPr>
              <a:t>$ source /cvmfs/sft.cern.ch/lcg/views/LCG_105a/x86_64-el9-gcc12-opt/setup.sh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1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170574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F96546-8D8E-45DD-963D-064D282944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CVMFS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2B3011-63DE-435E-BE29-50334885A2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i="1" dirty="0" err="1"/>
              <a:t>CernVM</a:t>
            </a:r>
            <a:r>
              <a:rPr lang="en-GB" i="1" dirty="0"/>
              <a:t> File System (</a:t>
            </a:r>
            <a:r>
              <a:rPr lang="en-GB" i="1" dirty="0" err="1"/>
              <a:t>CernVM</a:t>
            </a:r>
            <a:r>
              <a:rPr lang="en-GB" i="1" dirty="0"/>
              <a:t>-FS)</a:t>
            </a:r>
          </a:p>
          <a:p>
            <a:pPr lvl="1"/>
            <a:r>
              <a:rPr lang="en-US" dirty="0"/>
              <a:t>global delivery of scientific software, containers, and auxiliary data</a:t>
            </a:r>
          </a:p>
          <a:p>
            <a:pPr lvl="1"/>
            <a:r>
              <a:rPr lang="en-US" b="1" i="1" dirty="0"/>
              <a:t>read-only</a:t>
            </a:r>
            <a:r>
              <a:rPr lang="en-US" dirty="0"/>
              <a:t> filesystem for those who access it</a:t>
            </a:r>
          </a:p>
          <a:p>
            <a:pPr lvl="1"/>
            <a:r>
              <a:rPr lang="en-US" dirty="0"/>
              <a:t>designed to be </a:t>
            </a:r>
            <a:r>
              <a:rPr lang="en-US" b="1" i="1" dirty="0"/>
              <a:t>scalable and reliable</a:t>
            </a:r>
            <a:r>
              <a:rPr lang="en-US" dirty="0"/>
              <a:t>, with known deployments involving hundreds of millions of files and many tens of thousands of clients.</a:t>
            </a:r>
          </a:p>
          <a:p>
            <a:pPr lvl="1"/>
            <a:r>
              <a:rPr lang="en-US" dirty="0">
                <a:hlinkClick r:id="rId2"/>
              </a:rPr>
              <a:t>https://cvmfs-contrib.github.io/cvmfs-tutorial-2021/01_introduction/</a:t>
            </a:r>
            <a:r>
              <a:rPr lang="en-US" dirty="0"/>
              <a:t> </a:t>
            </a:r>
          </a:p>
          <a:p>
            <a:pPr lvl="1"/>
            <a:endParaRPr lang="en-US" dirty="0"/>
          </a:p>
          <a:p>
            <a:r>
              <a:rPr lang="en-US" dirty="0"/>
              <a:t>Exactly the same software version and compiled the same way at CERN and here at the PI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27D544-9A8B-4686-85E0-E0BB9DE84F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19C8FE-E334-44A5-9BBB-8020C360702D}" type="datetime1">
              <a:rPr lang="en-US" smtClean="0"/>
              <a:t>15-Apr-25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D3E05B-1F80-42BF-91E6-306BF99156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Blake Leverington -- LHCb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911A0B-F2DD-4830-9742-6E0E5DF6DD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46D39-289F-4B16-8B0D-BB0C4022DF6C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416554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920E3C-F8AC-43D3-BB90-B438DB1BE8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LCG Software Stack in CVMFS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625565EB-47B9-4BD0-A22F-4EC498DAEE5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67337" y="575815"/>
            <a:ext cx="6996484" cy="4133398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C1D7CA-9266-492F-9835-E831ACB6F5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19C8FE-E334-44A5-9BBB-8020C360702D}" type="datetime1">
              <a:rPr lang="en-US" smtClean="0"/>
              <a:t>15-Apr-25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BCA84A-A7BF-4FA3-BBA2-CA26231B69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Blake Leverington -- LHCb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F3F916-82E9-4B6C-832E-7005C484C4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46D39-289F-4B16-8B0D-BB0C4022DF6C}" type="slidenum">
              <a:rPr lang="en-US" smtClean="0"/>
              <a:pPr/>
              <a:t>14</a:t>
            </a:fld>
            <a:endParaRPr lang="en-US" dirty="0"/>
          </a:p>
        </p:txBody>
      </p:sp>
      <p:sp>
        <p:nvSpPr>
          <p:cNvPr id="3" name="Flowchart: Process 2">
            <a:extLst>
              <a:ext uri="{FF2B5EF4-FFF2-40B4-BE49-F238E27FC236}">
                <a16:creationId xmlns:a16="http://schemas.microsoft.com/office/drawing/2014/main" id="{6E8FD569-93D5-4811-A6AD-CD3D69FBB30E}"/>
              </a:ext>
            </a:extLst>
          </p:cNvPr>
          <p:cNvSpPr/>
          <p:nvPr/>
        </p:nvSpPr>
        <p:spPr>
          <a:xfrm>
            <a:off x="6425711" y="3048001"/>
            <a:ext cx="2121877" cy="451338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, RHEL9 (Alma Linux 9)</a:t>
            </a:r>
            <a:endParaRPr lang="en-CA" dirty="0"/>
          </a:p>
        </p:txBody>
      </p:sp>
      <p:sp>
        <p:nvSpPr>
          <p:cNvPr id="8" name="Flowchart: Process 7">
            <a:extLst>
              <a:ext uri="{FF2B5EF4-FFF2-40B4-BE49-F238E27FC236}">
                <a16:creationId xmlns:a16="http://schemas.microsoft.com/office/drawing/2014/main" id="{2C6BB87F-960F-4C85-8A4C-59E9E89A3C79}"/>
              </a:ext>
            </a:extLst>
          </p:cNvPr>
          <p:cNvSpPr/>
          <p:nvPr/>
        </p:nvSpPr>
        <p:spPr>
          <a:xfrm>
            <a:off x="4731726" y="3557390"/>
            <a:ext cx="2121877" cy="451338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, gcc11, gcc12, gcc13, </a:t>
            </a:r>
            <a:r>
              <a:rPr lang="en-US" dirty="0" err="1"/>
              <a:t>etc</a:t>
            </a:r>
            <a:endParaRPr lang="en-CA" dirty="0"/>
          </a:p>
        </p:txBody>
      </p:sp>
      <p:sp>
        <p:nvSpPr>
          <p:cNvPr id="10" name="Flowchart: Process 9">
            <a:extLst>
              <a:ext uri="{FF2B5EF4-FFF2-40B4-BE49-F238E27FC236}">
                <a16:creationId xmlns:a16="http://schemas.microsoft.com/office/drawing/2014/main" id="{13E3A799-740B-4F30-98FF-C58C0CDF11A2}"/>
              </a:ext>
            </a:extLst>
          </p:cNvPr>
          <p:cNvSpPr/>
          <p:nvPr/>
        </p:nvSpPr>
        <p:spPr>
          <a:xfrm>
            <a:off x="2378518" y="3943686"/>
            <a:ext cx="2808944" cy="246186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Python3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58944796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C2A225-7D71-4099-8303-F006943CD1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0"/>
            <a:ext cx="7886700" cy="4767264"/>
          </a:xfrm>
          <a:solidFill>
            <a:schemeClr val="tx1"/>
          </a:solidFill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92D050"/>
                </a:solidFill>
              </a:rPr>
              <a:t>leverington@lhcba1</a:t>
            </a:r>
            <a:r>
              <a:rPr lang="en-US" sz="1400" dirty="0">
                <a:solidFill>
                  <a:srgbClr val="00B0F0"/>
                </a:solidFill>
              </a:rPr>
              <a:t>:/work/leverington/</a:t>
            </a:r>
            <a:r>
              <a:rPr lang="en-US" sz="1400" dirty="0" err="1">
                <a:solidFill>
                  <a:srgbClr val="00B0F0"/>
                </a:solidFill>
              </a:rPr>
              <a:t>lhcb</a:t>
            </a:r>
            <a:endParaRPr lang="en-US" sz="1400" dirty="0">
              <a:solidFill>
                <a:srgbClr val="00B0F0"/>
              </a:solidFill>
            </a:endParaRPr>
          </a:p>
          <a:p>
            <a:pPr marL="0" indent="0">
              <a:buNone/>
            </a:pPr>
            <a:r>
              <a:rPr lang="en-US" sz="1400" dirty="0">
                <a:solidFill>
                  <a:schemeClr val="bg1"/>
                </a:solidFill>
              </a:rPr>
              <a:t>$ source /cvmfs/sft.cern.ch/lcg/views/LCG_101/x86_64-centos7-gcc8-opt/setup.sh</a:t>
            </a:r>
          </a:p>
          <a:p>
            <a:pPr marL="0" indent="0">
              <a:buNone/>
            </a:pPr>
            <a:r>
              <a:rPr lang="en-US" sz="1400" dirty="0">
                <a:solidFill>
                  <a:srgbClr val="92D050"/>
                </a:solidFill>
              </a:rPr>
              <a:t>leverington@lhcba1</a:t>
            </a:r>
            <a:r>
              <a:rPr lang="en-US" sz="1400" dirty="0">
                <a:solidFill>
                  <a:srgbClr val="00B0F0"/>
                </a:solidFill>
              </a:rPr>
              <a:t>:/work/leverington/</a:t>
            </a:r>
            <a:r>
              <a:rPr lang="en-US" sz="1400" dirty="0" err="1">
                <a:solidFill>
                  <a:srgbClr val="00B0F0"/>
                </a:solidFill>
              </a:rPr>
              <a:t>lhcb</a:t>
            </a:r>
            <a:endParaRPr lang="en-US" sz="1400" dirty="0">
              <a:solidFill>
                <a:srgbClr val="00B0F0"/>
              </a:solidFill>
            </a:endParaRPr>
          </a:p>
          <a:p>
            <a:pPr marL="0" indent="0">
              <a:buNone/>
            </a:pPr>
            <a:r>
              <a:rPr lang="en-US" sz="1400" dirty="0">
                <a:solidFill>
                  <a:schemeClr val="bg1"/>
                </a:solidFill>
              </a:rPr>
              <a:t>$ which python</a:t>
            </a:r>
          </a:p>
          <a:p>
            <a:pPr marL="0" indent="0">
              <a:buNone/>
            </a:pPr>
            <a:r>
              <a:rPr lang="en-US" sz="1400" dirty="0">
                <a:solidFill>
                  <a:schemeClr val="bg1"/>
                </a:solidFill>
              </a:rPr>
              <a:t>/</a:t>
            </a:r>
            <a:r>
              <a:rPr lang="en-US" sz="1400" dirty="0" err="1">
                <a:solidFill>
                  <a:schemeClr val="bg1"/>
                </a:solidFill>
              </a:rPr>
              <a:t>cvmfs</a:t>
            </a:r>
            <a:r>
              <a:rPr lang="en-US" sz="1400" dirty="0">
                <a:solidFill>
                  <a:schemeClr val="bg1"/>
                </a:solidFill>
              </a:rPr>
              <a:t>/sft.cern.ch/</a:t>
            </a:r>
            <a:r>
              <a:rPr lang="en-US" sz="1400" dirty="0" err="1">
                <a:solidFill>
                  <a:schemeClr val="bg1"/>
                </a:solidFill>
              </a:rPr>
              <a:t>lcg</a:t>
            </a:r>
            <a:r>
              <a:rPr lang="en-US" sz="1400" dirty="0">
                <a:solidFill>
                  <a:schemeClr val="bg1"/>
                </a:solidFill>
              </a:rPr>
              <a:t>/views/LCG_101/x86_64-centos7-gcc8-opt/bin/python</a:t>
            </a:r>
          </a:p>
          <a:p>
            <a:pPr marL="0" indent="0">
              <a:buNone/>
            </a:pPr>
            <a:r>
              <a:rPr lang="en-US" sz="1400" dirty="0">
                <a:solidFill>
                  <a:srgbClr val="92D050"/>
                </a:solidFill>
              </a:rPr>
              <a:t>leverington@lhcba1</a:t>
            </a:r>
            <a:r>
              <a:rPr lang="en-US" sz="1400" dirty="0">
                <a:solidFill>
                  <a:srgbClr val="00B0F0"/>
                </a:solidFill>
              </a:rPr>
              <a:t>:/work/leverington/</a:t>
            </a:r>
            <a:r>
              <a:rPr lang="en-US" sz="1400" dirty="0" err="1">
                <a:solidFill>
                  <a:srgbClr val="00B0F0"/>
                </a:solidFill>
              </a:rPr>
              <a:t>lhcb</a:t>
            </a:r>
            <a:endParaRPr lang="en-US" sz="1400" dirty="0">
              <a:solidFill>
                <a:srgbClr val="00B0F0"/>
              </a:solidFill>
            </a:endParaRPr>
          </a:p>
          <a:p>
            <a:pPr marL="0" indent="0">
              <a:buNone/>
            </a:pPr>
            <a:r>
              <a:rPr lang="en-US" sz="1400" dirty="0">
                <a:solidFill>
                  <a:schemeClr val="bg1"/>
                </a:solidFill>
              </a:rPr>
              <a:t>$  python --version</a:t>
            </a:r>
          </a:p>
          <a:p>
            <a:pPr marL="0" indent="0">
              <a:buNone/>
            </a:pPr>
            <a:r>
              <a:rPr lang="en-US" sz="1400" dirty="0">
                <a:solidFill>
                  <a:schemeClr val="bg1"/>
                </a:solidFill>
              </a:rPr>
              <a:t>Python 3.9.6</a:t>
            </a:r>
          </a:p>
          <a:p>
            <a:pPr marL="0" indent="0">
              <a:buNone/>
            </a:pPr>
            <a:r>
              <a:rPr lang="en-US" sz="1400" dirty="0">
                <a:solidFill>
                  <a:srgbClr val="92D050"/>
                </a:solidFill>
              </a:rPr>
              <a:t>leverington@lhcba1</a:t>
            </a:r>
            <a:r>
              <a:rPr lang="en-US" sz="1400" dirty="0">
                <a:solidFill>
                  <a:srgbClr val="00B0F0"/>
                </a:solidFill>
              </a:rPr>
              <a:t>:/work/leverington/</a:t>
            </a:r>
            <a:r>
              <a:rPr lang="en-US" sz="1400" dirty="0" err="1">
                <a:solidFill>
                  <a:srgbClr val="00B0F0"/>
                </a:solidFill>
              </a:rPr>
              <a:t>lhcb</a:t>
            </a:r>
            <a:endParaRPr lang="en-US" sz="1400" dirty="0">
              <a:solidFill>
                <a:srgbClr val="00B0F0"/>
              </a:solidFill>
            </a:endParaRPr>
          </a:p>
          <a:p>
            <a:pPr marL="0" indent="0">
              <a:buNone/>
            </a:pPr>
            <a:r>
              <a:rPr lang="en-US" sz="1400" dirty="0">
                <a:solidFill>
                  <a:schemeClr val="bg1"/>
                </a:solidFill>
              </a:rPr>
              <a:t>$ </a:t>
            </a:r>
            <a:r>
              <a:rPr lang="en-US" sz="1400" dirty="0" err="1">
                <a:solidFill>
                  <a:schemeClr val="bg1"/>
                </a:solidFill>
              </a:rPr>
              <a:t>gcc</a:t>
            </a:r>
            <a:r>
              <a:rPr lang="en-US" sz="1400" dirty="0">
                <a:solidFill>
                  <a:schemeClr val="bg1"/>
                </a:solidFill>
              </a:rPr>
              <a:t> –v</a:t>
            </a:r>
          </a:p>
          <a:p>
            <a:pPr marL="0" indent="0">
              <a:buNone/>
            </a:pPr>
            <a:r>
              <a:rPr lang="en-US" sz="1400" dirty="0" err="1">
                <a:solidFill>
                  <a:schemeClr val="bg1"/>
                </a:solidFill>
              </a:rPr>
              <a:t>gcc</a:t>
            </a:r>
            <a:r>
              <a:rPr lang="en-US" sz="1400" dirty="0">
                <a:solidFill>
                  <a:schemeClr val="bg1"/>
                </a:solidFill>
              </a:rPr>
              <a:t> version 8.3.0 (GCC)</a:t>
            </a:r>
          </a:p>
          <a:p>
            <a:pPr marL="0" indent="0">
              <a:buNone/>
            </a:pPr>
            <a:r>
              <a:rPr lang="en-US" sz="1400" dirty="0">
                <a:solidFill>
                  <a:srgbClr val="92D050"/>
                </a:solidFill>
              </a:rPr>
              <a:t>leverington@lhcba1</a:t>
            </a:r>
            <a:r>
              <a:rPr lang="en-US" sz="1400" dirty="0">
                <a:solidFill>
                  <a:srgbClr val="00B0F0"/>
                </a:solidFill>
              </a:rPr>
              <a:t>:/work/leverington/</a:t>
            </a:r>
            <a:r>
              <a:rPr lang="en-US" sz="1400" dirty="0" err="1">
                <a:solidFill>
                  <a:srgbClr val="00B0F0"/>
                </a:solidFill>
              </a:rPr>
              <a:t>lhcb</a:t>
            </a:r>
            <a:endParaRPr lang="en-US" sz="1400" dirty="0">
              <a:solidFill>
                <a:srgbClr val="00B0F0"/>
              </a:solidFill>
            </a:endParaRPr>
          </a:p>
          <a:p>
            <a:pPr marL="0" indent="0">
              <a:buNone/>
            </a:pPr>
            <a:r>
              <a:rPr lang="en-US" sz="1400" dirty="0">
                <a:solidFill>
                  <a:schemeClr val="bg1"/>
                </a:solidFill>
              </a:rPr>
              <a:t>$ which root</a:t>
            </a:r>
          </a:p>
          <a:p>
            <a:pPr marL="0" indent="0">
              <a:buNone/>
            </a:pPr>
            <a:r>
              <a:rPr lang="en-US" sz="1400" dirty="0">
                <a:solidFill>
                  <a:schemeClr val="bg1"/>
                </a:solidFill>
              </a:rPr>
              <a:t>$ which root</a:t>
            </a:r>
          </a:p>
          <a:p>
            <a:pPr marL="0" indent="0">
              <a:buNone/>
            </a:pPr>
            <a:r>
              <a:rPr lang="en-US" sz="1400" dirty="0">
                <a:solidFill>
                  <a:schemeClr val="bg1"/>
                </a:solidFill>
              </a:rPr>
              <a:t>alias root='root -l'</a:t>
            </a:r>
          </a:p>
          <a:p>
            <a:pPr marL="0" indent="0">
              <a:buNone/>
            </a:pPr>
            <a:r>
              <a:rPr lang="en-US" sz="1400" dirty="0">
                <a:solidFill>
                  <a:schemeClr val="bg1"/>
                </a:solidFill>
              </a:rPr>
              <a:t>        /</a:t>
            </a:r>
            <a:r>
              <a:rPr lang="en-US" sz="1400" dirty="0" err="1">
                <a:solidFill>
                  <a:schemeClr val="bg1"/>
                </a:solidFill>
              </a:rPr>
              <a:t>cvmfs</a:t>
            </a:r>
            <a:r>
              <a:rPr lang="en-US" sz="1400" dirty="0">
                <a:solidFill>
                  <a:schemeClr val="bg1"/>
                </a:solidFill>
              </a:rPr>
              <a:t>/sft.cern.ch/</a:t>
            </a:r>
            <a:r>
              <a:rPr lang="en-US" sz="1400" dirty="0" err="1">
                <a:solidFill>
                  <a:schemeClr val="bg1"/>
                </a:solidFill>
              </a:rPr>
              <a:t>lcg</a:t>
            </a:r>
            <a:r>
              <a:rPr lang="en-US" sz="1400" dirty="0">
                <a:solidFill>
                  <a:schemeClr val="bg1"/>
                </a:solidFill>
              </a:rPr>
              <a:t>/views/LCG_101/x86_64-centos7-gcc8-opt/bin/root</a:t>
            </a:r>
          </a:p>
          <a:p>
            <a:pPr marL="0" indent="0">
              <a:buNone/>
            </a:pPr>
            <a:r>
              <a:rPr lang="en-US" sz="1400" dirty="0">
                <a:solidFill>
                  <a:srgbClr val="92D050"/>
                </a:solidFill>
              </a:rPr>
              <a:t>leverington@lhcba1</a:t>
            </a:r>
            <a:r>
              <a:rPr lang="en-US" sz="1400" dirty="0">
                <a:solidFill>
                  <a:srgbClr val="00B0F0"/>
                </a:solidFill>
              </a:rPr>
              <a:t>:/work/leverington/</a:t>
            </a:r>
            <a:r>
              <a:rPr lang="en-US" sz="1400" dirty="0" err="1">
                <a:solidFill>
                  <a:srgbClr val="00B0F0"/>
                </a:solidFill>
              </a:rPr>
              <a:t>lhcb</a:t>
            </a:r>
            <a:endParaRPr lang="en-US" sz="1400" dirty="0">
              <a:solidFill>
                <a:srgbClr val="00B0F0"/>
              </a:solidFill>
            </a:endParaRPr>
          </a:p>
          <a:p>
            <a:pPr marL="0" indent="0">
              <a:buNone/>
            </a:pPr>
            <a:r>
              <a:rPr lang="en-US" sz="1400" dirty="0">
                <a:solidFill>
                  <a:schemeClr val="bg1"/>
                </a:solidFill>
              </a:rPr>
              <a:t>$ root --version</a:t>
            </a:r>
          </a:p>
          <a:p>
            <a:pPr marL="0" indent="0">
              <a:buNone/>
            </a:pPr>
            <a:r>
              <a:rPr lang="en-US" sz="1400" dirty="0">
                <a:solidFill>
                  <a:schemeClr val="bg1"/>
                </a:solidFill>
              </a:rPr>
              <a:t>ROOT Version: 6.24/06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B5A00E-F895-4DE3-9ADF-6EAD5ADC12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19C8FE-E334-44A5-9BBB-8020C360702D}" type="datetime1">
              <a:rPr lang="en-US" smtClean="0"/>
              <a:t>15-Apr-25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FE25AA-18BD-4ACA-BA1E-C6512561D2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Blake Leverington -- LHCb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1EB802-C858-49F7-86C2-2A9A4B189F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46D39-289F-4B16-8B0D-BB0C4022DF6C}" type="slidenum">
              <a:rPr lang="en-US" smtClean="0"/>
              <a:pPr/>
              <a:t>15</a:t>
            </a:fld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E1F794D-AAF0-4555-A972-4FFBF8D42CE7}"/>
              </a:ext>
            </a:extLst>
          </p:cNvPr>
          <p:cNvSpPr txBox="1"/>
          <p:nvPr/>
        </p:nvSpPr>
        <p:spPr>
          <a:xfrm>
            <a:off x="5701553" y="1419321"/>
            <a:ext cx="2729752" cy="1754326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Personal experience: not all LCG versions will work with your code. Depends on compilation options a lot.</a:t>
            </a:r>
          </a:p>
          <a:p>
            <a:endParaRPr lang="en-US" dirty="0">
              <a:solidFill>
                <a:schemeClr val="bg1"/>
              </a:solidFill>
            </a:endParaRPr>
          </a:p>
          <a:p>
            <a:r>
              <a:rPr lang="en-US" b="1" dirty="0">
                <a:solidFill>
                  <a:schemeClr val="bg1"/>
                </a:solidFill>
              </a:rPr>
              <a:t>LCG_105a </a:t>
            </a:r>
            <a:r>
              <a:rPr lang="en-US" dirty="0">
                <a:solidFill>
                  <a:schemeClr val="bg1"/>
                </a:solidFill>
              </a:rPr>
              <a:t>seems to be bug free and works with current LHCb software stack.</a:t>
            </a:r>
          </a:p>
        </p:txBody>
      </p:sp>
    </p:spTree>
    <p:extLst>
      <p:ext uri="{BB962C8B-B14F-4D97-AF65-F5344CB8AC3E}">
        <p14:creationId xmlns:p14="http://schemas.microsoft.com/office/powerpoint/2010/main" val="6818412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B48C7A43-3CC6-4243-837B-55D55060D7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HTCondor</a:t>
            </a:r>
            <a:r>
              <a:rPr lang="en-US" dirty="0"/>
              <a:t> and Batch Jobs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69DD072-EB0C-426D-865D-0F6E0C64946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803612-8165-4B23-B491-130E3E1A80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19C8FE-E334-44A5-9BBB-8020C360702D}" type="datetime1">
              <a:rPr lang="en-US" smtClean="0"/>
              <a:t>15-Apr-25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D3D906-E8F7-4AA0-A223-C55B2436A8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Blake Leverington -- LHCb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35CC88-6788-4FD4-AC1D-793A62DA74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46D39-289F-4B16-8B0D-BB0C4022DF6C}" type="slidenum">
              <a:rPr lang="en-US" smtClean="0"/>
              <a:pPr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893328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36D624-224D-4587-9DFB-4CB6964E95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0"/>
            <a:ext cx="7886700" cy="575813"/>
          </a:xfrm>
        </p:spPr>
        <p:txBody>
          <a:bodyPr/>
          <a:lstStyle/>
          <a:p>
            <a:r>
              <a:rPr lang="en-US" dirty="0"/>
              <a:t>Disk and Network usage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70EEF57-4A6A-4763-B27D-0C671E3D23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19C8FE-E334-44A5-9BBB-8020C360702D}" type="datetime1">
              <a:rPr lang="en-US" smtClean="0"/>
              <a:t>15-Apr-25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070B6E-E688-4598-947F-62E1E819C1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Blake Leverington -- LHCb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F47EA7-088A-4273-85CD-6008F70DFB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46D39-289F-4B16-8B0D-BB0C4022DF6C}" type="slidenum">
              <a:rPr lang="en-US" smtClean="0"/>
              <a:pPr/>
              <a:t>17</a:t>
            </a:fld>
            <a:endParaRPr lang="en-US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D441F4F6-7CA2-49DD-A08D-813CEED3FD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87695" y="713475"/>
            <a:ext cx="650440" cy="871724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79690A78-2D8A-4BBE-95D2-7FAF6CEEF8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6305" y="2066178"/>
            <a:ext cx="794325" cy="1064559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69A26DBF-7B2C-4B9F-ADF6-1A976A6C6BD0}"/>
              </a:ext>
            </a:extLst>
          </p:cNvPr>
          <p:cNvSpPr txBox="1"/>
          <p:nvPr/>
        </p:nvSpPr>
        <p:spPr>
          <a:xfrm>
            <a:off x="485460" y="3076889"/>
            <a:ext cx="1092526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lhcba1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60F9F85A-8FBA-4130-BE0A-0E49C85BFC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07527" y="3816904"/>
            <a:ext cx="468286" cy="627599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6220F6E8-C251-435D-AA8A-DF8A2C71EC02}"/>
              </a:ext>
            </a:extLst>
          </p:cNvPr>
          <p:cNvSpPr txBox="1"/>
          <p:nvPr/>
        </p:nvSpPr>
        <p:spPr>
          <a:xfrm>
            <a:off x="4195063" y="4363281"/>
            <a:ext cx="1092526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sigma0</a:t>
            </a: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1D47EF5E-92C7-4F43-AF07-AC7DE50CC1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33869" y="3803230"/>
            <a:ext cx="468286" cy="627599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5C08192F-4B15-44AD-9250-A18474465424}"/>
              </a:ext>
            </a:extLst>
          </p:cNvPr>
          <p:cNvSpPr txBox="1"/>
          <p:nvPr/>
        </p:nvSpPr>
        <p:spPr>
          <a:xfrm>
            <a:off x="4900265" y="4378532"/>
            <a:ext cx="1092526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d0new</a:t>
            </a: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3D1B88AD-6F3E-4092-9232-932EF16539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95027" y="1731368"/>
            <a:ext cx="468286" cy="627599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A6601158-0755-4967-84E3-BC0C7A048A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19970" y="2187359"/>
            <a:ext cx="468286" cy="627599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64E05D6E-294E-4CDF-B286-F897CC9589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55574" y="2584998"/>
            <a:ext cx="468286" cy="627599"/>
          </a:xfrm>
          <a:prstGeom prst="rect">
            <a:avLst/>
          </a:prstGeom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37F4D571-CA0B-41D3-80B6-C0D6AED50E8C}"/>
              </a:ext>
            </a:extLst>
          </p:cNvPr>
          <p:cNvSpPr txBox="1"/>
          <p:nvPr/>
        </p:nvSpPr>
        <p:spPr>
          <a:xfrm>
            <a:off x="6713544" y="1620558"/>
            <a:ext cx="803073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lhcb-raid01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467D4B58-756C-4704-82A4-DD9C5DE79FEC}"/>
              </a:ext>
            </a:extLst>
          </p:cNvPr>
          <p:cNvSpPr txBox="1"/>
          <p:nvPr/>
        </p:nvSpPr>
        <p:spPr>
          <a:xfrm>
            <a:off x="6996518" y="2090627"/>
            <a:ext cx="803073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lhcb-raid02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87327D91-E893-4572-BA15-628A95AF9279}"/>
              </a:ext>
            </a:extLst>
          </p:cNvPr>
          <p:cNvSpPr txBox="1"/>
          <p:nvPr/>
        </p:nvSpPr>
        <p:spPr>
          <a:xfrm>
            <a:off x="7229723" y="2541917"/>
            <a:ext cx="803073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lhcb-raid03</a:t>
            </a:r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BE5630C3-372E-48C4-8E19-B17850713B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66077" y="3040369"/>
            <a:ext cx="468286" cy="627599"/>
          </a:xfrm>
          <a:prstGeom prst="rect">
            <a:avLst/>
          </a:prstGeom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id="{92AA97CC-1105-4CC7-AD62-09CFFC174BC5}"/>
              </a:ext>
            </a:extLst>
          </p:cNvPr>
          <p:cNvSpPr txBox="1"/>
          <p:nvPr/>
        </p:nvSpPr>
        <p:spPr>
          <a:xfrm>
            <a:off x="7094179" y="3141947"/>
            <a:ext cx="895168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lambdac</a:t>
            </a:r>
            <a:endParaRPr lang="en-US" dirty="0"/>
          </a:p>
          <a:p>
            <a:r>
              <a:rPr lang="en-US" dirty="0"/>
              <a:t>+ ….</a:t>
            </a:r>
          </a:p>
        </p:txBody>
      </p:sp>
      <p:pic>
        <p:nvPicPr>
          <p:cNvPr id="32" name="Picture 31">
            <a:extLst>
              <a:ext uri="{FF2B5EF4-FFF2-40B4-BE49-F238E27FC236}">
                <a16:creationId xmlns:a16="http://schemas.microsoft.com/office/drawing/2014/main" id="{D0FD2813-36F3-4EDF-8F14-11D6114884D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2141" t="37774" r="7860" b="32098"/>
          <a:stretch/>
        </p:blipFill>
        <p:spPr>
          <a:xfrm>
            <a:off x="3674927" y="2825184"/>
            <a:ext cx="1282114" cy="321590"/>
          </a:xfrm>
          <a:prstGeom prst="rect">
            <a:avLst/>
          </a:prstGeom>
        </p:spPr>
      </p:pic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D8954EBD-1BED-4C50-839F-BEF62DE08C10}"/>
              </a:ext>
            </a:extLst>
          </p:cNvPr>
          <p:cNvCxnSpPr>
            <a:cxnSpLocks/>
            <a:endCxn id="32" idx="1"/>
          </p:cNvCxnSpPr>
          <p:nvPr/>
        </p:nvCxnSpPr>
        <p:spPr>
          <a:xfrm>
            <a:off x="1429514" y="2985072"/>
            <a:ext cx="2245413" cy="907"/>
          </a:xfrm>
          <a:prstGeom prst="line">
            <a:avLst/>
          </a:prstGeom>
          <a:ln>
            <a:headEnd type="triangle"/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1F62C651-3239-4DAE-A59E-DD97DEC4B5B8}"/>
              </a:ext>
            </a:extLst>
          </p:cNvPr>
          <p:cNvCxnSpPr>
            <a:cxnSpLocks/>
          </p:cNvCxnSpPr>
          <p:nvPr/>
        </p:nvCxnSpPr>
        <p:spPr>
          <a:xfrm flipH="1" flipV="1">
            <a:off x="4831200" y="3183629"/>
            <a:ext cx="125841" cy="509522"/>
          </a:xfrm>
          <a:prstGeom prst="line">
            <a:avLst/>
          </a:prstGeom>
          <a:ln>
            <a:headEnd type="none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B95AF6A6-93AE-40CD-BF48-A7091FFA48FE}"/>
              </a:ext>
            </a:extLst>
          </p:cNvPr>
          <p:cNvCxnSpPr>
            <a:cxnSpLocks/>
          </p:cNvCxnSpPr>
          <p:nvPr/>
        </p:nvCxnSpPr>
        <p:spPr>
          <a:xfrm flipH="1" flipV="1">
            <a:off x="5469076" y="3095170"/>
            <a:ext cx="1015712" cy="112914"/>
          </a:xfrm>
          <a:prstGeom prst="line">
            <a:avLst/>
          </a:prstGeom>
          <a:ln>
            <a:headEnd type="none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4DF5C01A-DD6F-47D5-84DF-D1004AAB4347}"/>
              </a:ext>
            </a:extLst>
          </p:cNvPr>
          <p:cNvCxnSpPr>
            <a:cxnSpLocks/>
          </p:cNvCxnSpPr>
          <p:nvPr/>
        </p:nvCxnSpPr>
        <p:spPr>
          <a:xfrm flipV="1">
            <a:off x="5282602" y="2053684"/>
            <a:ext cx="915941" cy="650250"/>
          </a:xfrm>
          <a:prstGeom prst="line">
            <a:avLst/>
          </a:prstGeom>
          <a:ln>
            <a:headEnd type="none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62" name="Picture 61">
            <a:extLst>
              <a:ext uri="{FF2B5EF4-FFF2-40B4-BE49-F238E27FC236}">
                <a16:creationId xmlns:a16="http://schemas.microsoft.com/office/drawing/2014/main" id="{A4E791DF-099E-4794-8066-BBFA6F5BCD9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03878" y="3810038"/>
            <a:ext cx="491185" cy="613981"/>
          </a:xfrm>
          <a:prstGeom prst="rect">
            <a:avLst/>
          </a:prstGeom>
        </p:spPr>
      </p:pic>
      <p:sp>
        <p:nvSpPr>
          <p:cNvPr id="63" name="TextBox 62">
            <a:extLst>
              <a:ext uri="{FF2B5EF4-FFF2-40B4-BE49-F238E27FC236}">
                <a16:creationId xmlns:a16="http://schemas.microsoft.com/office/drawing/2014/main" id="{8405283A-8D6C-4BF5-921E-319EEC0C4C25}"/>
              </a:ext>
            </a:extLst>
          </p:cNvPr>
          <p:cNvSpPr txBox="1"/>
          <p:nvPr/>
        </p:nvSpPr>
        <p:spPr>
          <a:xfrm>
            <a:off x="3590726" y="4363281"/>
            <a:ext cx="609719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B050"/>
                </a:solidFill>
              </a:rPr>
              <a:t>/work</a:t>
            </a:r>
          </a:p>
        </p:txBody>
      </p:sp>
      <p:sp>
        <p:nvSpPr>
          <p:cNvPr id="64" name="Arrow: Right 63">
            <a:extLst>
              <a:ext uri="{FF2B5EF4-FFF2-40B4-BE49-F238E27FC236}">
                <a16:creationId xmlns:a16="http://schemas.microsoft.com/office/drawing/2014/main" id="{8E52F2DC-3DCA-4D2F-9A19-CE789486949D}"/>
              </a:ext>
            </a:extLst>
          </p:cNvPr>
          <p:cNvSpPr/>
          <p:nvPr/>
        </p:nvSpPr>
        <p:spPr>
          <a:xfrm rot="10800000">
            <a:off x="4049929" y="4060589"/>
            <a:ext cx="227122" cy="19626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7" name="Picture 66">
            <a:extLst>
              <a:ext uri="{FF2B5EF4-FFF2-40B4-BE49-F238E27FC236}">
                <a16:creationId xmlns:a16="http://schemas.microsoft.com/office/drawing/2014/main" id="{171445E7-452E-4C53-8175-9545D4B08F3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6528" y="3811266"/>
            <a:ext cx="637294" cy="637294"/>
          </a:xfrm>
          <a:prstGeom prst="rect">
            <a:avLst/>
          </a:prstGeom>
        </p:spPr>
      </p:pic>
      <p:sp>
        <p:nvSpPr>
          <p:cNvPr id="68" name="Arrow: Right 67">
            <a:extLst>
              <a:ext uri="{FF2B5EF4-FFF2-40B4-BE49-F238E27FC236}">
                <a16:creationId xmlns:a16="http://schemas.microsoft.com/office/drawing/2014/main" id="{5DBC6F2E-8763-424F-97E0-E731ABC85B49}"/>
              </a:ext>
            </a:extLst>
          </p:cNvPr>
          <p:cNvSpPr/>
          <p:nvPr/>
        </p:nvSpPr>
        <p:spPr>
          <a:xfrm>
            <a:off x="5375516" y="3951992"/>
            <a:ext cx="227122" cy="19626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D3E5BA41-0762-4E51-AA05-804B9557D2BC}"/>
              </a:ext>
            </a:extLst>
          </p:cNvPr>
          <p:cNvSpPr txBox="1"/>
          <p:nvPr/>
        </p:nvSpPr>
        <p:spPr>
          <a:xfrm>
            <a:off x="5490029" y="4325219"/>
            <a:ext cx="994759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2"/>
                </a:solidFill>
              </a:rPr>
              <a:t>/auto/data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5C1EA0FC-C14E-4C63-9C2D-3F0E099D80AD}"/>
              </a:ext>
            </a:extLst>
          </p:cNvPr>
          <p:cNvSpPr txBox="1"/>
          <p:nvPr/>
        </p:nvSpPr>
        <p:spPr>
          <a:xfrm>
            <a:off x="1475573" y="2664458"/>
            <a:ext cx="843501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 Gigabit</a:t>
            </a:r>
          </a:p>
        </p:txBody>
      </p:sp>
      <p:pic>
        <p:nvPicPr>
          <p:cNvPr id="73" name="Picture 72">
            <a:extLst>
              <a:ext uri="{FF2B5EF4-FFF2-40B4-BE49-F238E27FC236}">
                <a16:creationId xmlns:a16="http://schemas.microsoft.com/office/drawing/2014/main" id="{06D14FD5-6767-4F97-931C-3B740D3343C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0667" y="3859450"/>
            <a:ext cx="760488" cy="743852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cxnSp>
        <p:nvCxnSpPr>
          <p:cNvPr id="90" name="Straight Connector 89">
            <a:extLst>
              <a:ext uri="{FF2B5EF4-FFF2-40B4-BE49-F238E27FC236}">
                <a16:creationId xmlns:a16="http://schemas.microsoft.com/office/drawing/2014/main" id="{F3207D49-67B2-4270-8761-318991B0A941}"/>
              </a:ext>
            </a:extLst>
          </p:cNvPr>
          <p:cNvCxnSpPr>
            <a:cxnSpLocks/>
          </p:cNvCxnSpPr>
          <p:nvPr/>
        </p:nvCxnSpPr>
        <p:spPr>
          <a:xfrm flipV="1">
            <a:off x="2443676" y="3199071"/>
            <a:ext cx="1314503" cy="578654"/>
          </a:xfrm>
          <a:prstGeom prst="line">
            <a:avLst/>
          </a:prstGeom>
          <a:ln>
            <a:headEnd type="none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06" name="Straight Connector 105">
            <a:extLst>
              <a:ext uri="{FF2B5EF4-FFF2-40B4-BE49-F238E27FC236}">
                <a16:creationId xmlns:a16="http://schemas.microsoft.com/office/drawing/2014/main" id="{7B8687A9-D27D-45B4-8635-B6B1A3046A58}"/>
              </a:ext>
            </a:extLst>
          </p:cNvPr>
          <p:cNvCxnSpPr>
            <a:cxnSpLocks/>
          </p:cNvCxnSpPr>
          <p:nvPr/>
        </p:nvCxnSpPr>
        <p:spPr>
          <a:xfrm flipV="1">
            <a:off x="5435002" y="2641221"/>
            <a:ext cx="1022948" cy="215113"/>
          </a:xfrm>
          <a:prstGeom prst="line">
            <a:avLst/>
          </a:prstGeom>
          <a:ln>
            <a:headEnd type="none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15" name="Straight Connector 114">
            <a:extLst>
              <a:ext uri="{FF2B5EF4-FFF2-40B4-BE49-F238E27FC236}">
                <a16:creationId xmlns:a16="http://schemas.microsoft.com/office/drawing/2014/main" id="{A3827CB0-D76C-428F-B4CB-3EF5FD55DDBC}"/>
              </a:ext>
            </a:extLst>
          </p:cNvPr>
          <p:cNvCxnSpPr>
            <a:cxnSpLocks/>
          </p:cNvCxnSpPr>
          <p:nvPr/>
        </p:nvCxnSpPr>
        <p:spPr>
          <a:xfrm flipH="1" flipV="1">
            <a:off x="4308699" y="3183629"/>
            <a:ext cx="45695" cy="523196"/>
          </a:xfrm>
          <a:prstGeom prst="line">
            <a:avLst/>
          </a:prstGeom>
          <a:ln>
            <a:headEnd type="none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17" name="Connector: Elbow 116">
            <a:extLst>
              <a:ext uri="{FF2B5EF4-FFF2-40B4-BE49-F238E27FC236}">
                <a16:creationId xmlns:a16="http://schemas.microsoft.com/office/drawing/2014/main" id="{C3BBDF77-A9BD-4CAB-814E-1EC4DC10A8E8}"/>
              </a:ext>
            </a:extLst>
          </p:cNvPr>
          <p:cNvCxnSpPr>
            <a:cxnSpLocks/>
          </p:cNvCxnSpPr>
          <p:nvPr/>
        </p:nvCxnSpPr>
        <p:spPr>
          <a:xfrm rot="16200000" flipV="1">
            <a:off x="3422082" y="1670967"/>
            <a:ext cx="1278216" cy="783663"/>
          </a:xfrm>
          <a:prstGeom prst="bentConnector3">
            <a:avLst>
              <a:gd name="adj1" fmla="val 50000"/>
            </a:avLst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128" name="Ink 127">
                <a:extLst>
                  <a:ext uri="{FF2B5EF4-FFF2-40B4-BE49-F238E27FC236}">
                    <a16:creationId xmlns:a16="http://schemas.microsoft.com/office/drawing/2014/main" id="{CFEF6AC4-B553-4920-8BCE-14EE6E416993}"/>
                  </a:ext>
                </a:extLst>
              </p14:cNvPr>
              <p14:cNvContentPartPr/>
              <p14:nvPr/>
            </p14:nvContentPartPr>
            <p14:xfrm>
              <a:off x="2282040" y="3966840"/>
              <a:ext cx="360" cy="360"/>
            </p14:xfrm>
          </p:contentPart>
        </mc:Choice>
        <mc:Fallback xmlns="">
          <p:pic>
            <p:nvPicPr>
              <p:cNvPr id="128" name="Ink 127">
                <a:extLst>
                  <a:ext uri="{FF2B5EF4-FFF2-40B4-BE49-F238E27FC236}">
                    <a16:creationId xmlns:a16="http://schemas.microsoft.com/office/drawing/2014/main" id="{CFEF6AC4-B553-4920-8BCE-14EE6E416993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2273040" y="3958200"/>
                <a:ext cx="18000" cy="18000"/>
              </a:xfrm>
              <a:prstGeom prst="rect">
                <a:avLst/>
              </a:prstGeom>
            </p:spPr>
          </p:pic>
        </mc:Fallback>
      </mc:AlternateContent>
      <p:sp>
        <p:nvSpPr>
          <p:cNvPr id="45" name="Arrow: Curved Left 44">
            <a:extLst>
              <a:ext uri="{FF2B5EF4-FFF2-40B4-BE49-F238E27FC236}">
                <a16:creationId xmlns:a16="http://schemas.microsoft.com/office/drawing/2014/main" id="{EF8785F8-A542-46A0-A7EB-79ABD5FBC491}"/>
              </a:ext>
            </a:extLst>
          </p:cNvPr>
          <p:cNvSpPr/>
          <p:nvPr/>
        </p:nvSpPr>
        <p:spPr>
          <a:xfrm flipV="1">
            <a:off x="2315537" y="3292784"/>
            <a:ext cx="1076251" cy="671813"/>
          </a:xfrm>
          <a:prstGeom prst="curvedLeftArrow">
            <a:avLst>
              <a:gd name="adj1" fmla="val 2571"/>
              <a:gd name="adj2" fmla="val 23044"/>
              <a:gd name="adj3" fmla="val 1193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7" name="Arrow: Bent 46">
            <a:extLst>
              <a:ext uri="{FF2B5EF4-FFF2-40B4-BE49-F238E27FC236}">
                <a16:creationId xmlns:a16="http://schemas.microsoft.com/office/drawing/2014/main" id="{57552493-E85C-4728-A939-28E8D75CF3A4}"/>
              </a:ext>
            </a:extLst>
          </p:cNvPr>
          <p:cNvSpPr/>
          <p:nvPr/>
        </p:nvSpPr>
        <p:spPr>
          <a:xfrm rot="5400000">
            <a:off x="3116056" y="2402833"/>
            <a:ext cx="300082" cy="1857931"/>
          </a:xfrm>
          <a:prstGeom prst="bentArrow">
            <a:avLst>
              <a:gd name="adj1" fmla="val 25000"/>
              <a:gd name="adj2" fmla="val 4091"/>
              <a:gd name="adj3" fmla="val 23507"/>
              <a:gd name="adj4" fmla="val 4225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8" name="Arrow: Bent 47">
            <a:extLst>
              <a:ext uri="{FF2B5EF4-FFF2-40B4-BE49-F238E27FC236}">
                <a16:creationId xmlns:a16="http://schemas.microsoft.com/office/drawing/2014/main" id="{0A83A96B-3761-46AC-B583-613079B6D3A7}"/>
              </a:ext>
            </a:extLst>
          </p:cNvPr>
          <p:cNvSpPr/>
          <p:nvPr/>
        </p:nvSpPr>
        <p:spPr>
          <a:xfrm rot="5400000" flipH="1">
            <a:off x="3098100" y="1813123"/>
            <a:ext cx="395336" cy="1857931"/>
          </a:xfrm>
          <a:prstGeom prst="bentArrow">
            <a:avLst>
              <a:gd name="adj1" fmla="val 25000"/>
              <a:gd name="adj2" fmla="val 5450"/>
              <a:gd name="adj3" fmla="val 23507"/>
              <a:gd name="adj4" fmla="val 7649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9" name="Arrow: Bent 48">
            <a:extLst>
              <a:ext uri="{FF2B5EF4-FFF2-40B4-BE49-F238E27FC236}">
                <a16:creationId xmlns:a16="http://schemas.microsoft.com/office/drawing/2014/main" id="{E2A7377D-98B8-44B9-A407-FD8E0117812F}"/>
              </a:ext>
            </a:extLst>
          </p:cNvPr>
          <p:cNvSpPr/>
          <p:nvPr/>
        </p:nvSpPr>
        <p:spPr>
          <a:xfrm flipH="1">
            <a:off x="2202232" y="3030313"/>
            <a:ext cx="2251198" cy="310657"/>
          </a:xfrm>
          <a:prstGeom prst="bentArrow">
            <a:avLst>
              <a:gd name="adj1" fmla="val 18047"/>
              <a:gd name="adj2" fmla="val 17288"/>
              <a:gd name="adj3" fmla="val 23507"/>
              <a:gd name="adj4" fmla="val 4225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50" name="Picture 49">
            <a:extLst>
              <a:ext uri="{FF2B5EF4-FFF2-40B4-BE49-F238E27FC236}">
                <a16:creationId xmlns:a16="http://schemas.microsoft.com/office/drawing/2014/main" id="{8EA549CA-5A2C-4FAD-BBAE-DAD254724BC7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815" r="33420"/>
          <a:stretch/>
        </p:blipFill>
        <p:spPr>
          <a:xfrm>
            <a:off x="2366802" y="2344386"/>
            <a:ext cx="556679" cy="669167"/>
          </a:xfrm>
          <a:prstGeom prst="rect">
            <a:avLst/>
          </a:prstGeom>
        </p:spPr>
      </p:pic>
      <p:pic>
        <p:nvPicPr>
          <p:cNvPr id="51" name="Picture 50">
            <a:extLst>
              <a:ext uri="{FF2B5EF4-FFF2-40B4-BE49-F238E27FC236}">
                <a16:creationId xmlns:a16="http://schemas.microsoft.com/office/drawing/2014/main" id="{DC8F5DB3-2762-4A15-AA94-09EB81264FB3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815" r="33420"/>
          <a:stretch/>
        </p:blipFill>
        <p:spPr>
          <a:xfrm flipH="1">
            <a:off x="1725718" y="2949207"/>
            <a:ext cx="591905" cy="66916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1F69ACB-73F8-4A0D-A4B7-AC72A3E7046E}"/>
              </a:ext>
            </a:extLst>
          </p:cNvPr>
          <p:cNvSpPr txBox="1"/>
          <p:nvPr/>
        </p:nvSpPr>
        <p:spPr>
          <a:xfrm>
            <a:off x="3871498" y="626604"/>
            <a:ext cx="1282114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Our current user</a:t>
            </a:r>
          </a:p>
        </p:txBody>
      </p:sp>
    </p:spTree>
    <p:extLst>
      <p:ext uri="{BB962C8B-B14F-4D97-AF65-F5344CB8AC3E}">
        <p14:creationId xmlns:p14="http://schemas.microsoft.com/office/powerpoint/2010/main" val="2698251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36D624-224D-4587-9DFB-4CB6964E95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0"/>
            <a:ext cx="7886700" cy="575813"/>
          </a:xfrm>
        </p:spPr>
        <p:txBody>
          <a:bodyPr/>
          <a:lstStyle/>
          <a:p>
            <a:r>
              <a:rPr lang="en-US" dirty="0"/>
              <a:t>Disk and Network usage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70EEF57-4A6A-4763-B27D-0C671E3D23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19C8FE-E334-44A5-9BBB-8020C360702D}" type="datetime1">
              <a:rPr lang="en-US" smtClean="0"/>
              <a:t>15-Apr-25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070B6E-E688-4598-947F-62E1E819C1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Blake Leverington -- LHCb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F47EA7-088A-4273-85CD-6008F70DFB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46D39-289F-4B16-8B0D-BB0C4022DF6C}" type="slidenum">
              <a:rPr lang="en-US" smtClean="0"/>
              <a:pPr/>
              <a:t>18</a:t>
            </a:fld>
            <a:endParaRPr lang="en-US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D441F4F6-7CA2-49DD-A08D-813CEED3FD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87695" y="713475"/>
            <a:ext cx="650440" cy="871724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79690A78-2D8A-4BBE-95D2-7FAF6CEEF8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6305" y="2066178"/>
            <a:ext cx="794325" cy="1064559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69A26DBF-7B2C-4B9F-ADF6-1A976A6C6BD0}"/>
              </a:ext>
            </a:extLst>
          </p:cNvPr>
          <p:cNvSpPr txBox="1"/>
          <p:nvPr/>
        </p:nvSpPr>
        <p:spPr>
          <a:xfrm>
            <a:off x="485460" y="3076889"/>
            <a:ext cx="1092526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lhcba1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60F9F85A-8FBA-4130-BE0A-0E49C85BFC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07527" y="3816904"/>
            <a:ext cx="468286" cy="627599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6220F6E8-C251-435D-AA8A-DF8A2C71EC02}"/>
              </a:ext>
            </a:extLst>
          </p:cNvPr>
          <p:cNvSpPr txBox="1"/>
          <p:nvPr/>
        </p:nvSpPr>
        <p:spPr>
          <a:xfrm>
            <a:off x="4195063" y="4363281"/>
            <a:ext cx="1092526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sigma0</a:t>
            </a: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1D47EF5E-92C7-4F43-AF07-AC7DE50CC1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33869" y="3803230"/>
            <a:ext cx="468286" cy="627599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5C08192F-4B15-44AD-9250-A18474465424}"/>
              </a:ext>
            </a:extLst>
          </p:cNvPr>
          <p:cNvSpPr txBox="1"/>
          <p:nvPr/>
        </p:nvSpPr>
        <p:spPr>
          <a:xfrm>
            <a:off x="4900265" y="4378532"/>
            <a:ext cx="1092526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d0new</a:t>
            </a: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3D1B88AD-6F3E-4092-9232-932EF16539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95027" y="1731368"/>
            <a:ext cx="468286" cy="627599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A6601158-0755-4967-84E3-BC0C7A048A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19970" y="2187359"/>
            <a:ext cx="468286" cy="627599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64E05D6E-294E-4CDF-B286-F897CC9589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55574" y="2584998"/>
            <a:ext cx="468286" cy="627599"/>
          </a:xfrm>
          <a:prstGeom prst="rect">
            <a:avLst/>
          </a:prstGeom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37F4D571-CA0B-41D3-80B6-C0D6AED50E8C}"/>
              </a:ext>
            </a:extLst>
          </p:cNvPr>
          <p:cNvSpPr txBox="1"/>
          <p:nvPr/>
        </p:nvSpPr>
        <p:spPr>
          <a:xfrm>
            <a:off x="6713544" y="1620558"/>
            <a:ext cx="803073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lhcb-raid01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467D4B58-756C-4704-82A4-DD9C5DE79FEC}"/>
              </a:ext>
            </a:extLst>
          </p:cNvPr>
          <p:cNvSpPr txBox="1"/>
          <p:nvPr/>
        </p:nvSpPr>
        <p:spPr>
          <a:xfrm>
            <a:off x="6996518" y="2090627"/>
            <a:ext cx="803073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lhcb-raid02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87327D91-E893-4572-BA15-628A95AF9279}"/>
              </a:ext>
            </a:extLst>
          </p:cNvPr>
          <p:cNvSpPr txBox="1"/>
          <p:nvPr/>
        </p:nvSpPr>
        <p:spPr>
          <a:xfrm>
            <a:off x="7229723" y="2541917"/>
            <a:ext cx="803073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lhcb-raid03</a:t>
            </a:r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BE5630C3-372E-48C4-8E19-B17850713B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66077" y="3040369"/>
            <a:ext cx="468286" cy="627599"/>
          </a:xfrm>
          <a:prstGeom prst="rect">
            <a:avLst/>
          </a:prstGeom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id="{92AA97CC-1105-4CC7-AD62-09CFFC174BC5}"/>
              </a:ext>
            </a:extLst>
          </p:cNvPr>
          <p:cNvSpPr txBox="1"/>
          <p:nvPr/>
        </p:nvSpPr>
        <p:spPr>
          <a:xfrm>
            <a:off x="7094179" y="3141947"/>
            <a:ext cx="895168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lambdac</a:t>
            </a:r>
            <a:endParaRPr lang="en-US" dirty="0"/>
          </a:p>
          <a:p>
            <a:r>
              <a:rPr lang="en-US" dirty="0"/>
              <a:t>+ ….</a:t>
            </a:r>
          </a:p>
        </p:txBody>
      </p:sp>
      <p:pic>
        <p:nvPicPr>
          <p:cNvPr id="32" name="Picture 31">
            <a:extLst>
              <a:ext uri="{FF2B5EF4-FFF2-40B4-BE49-F238E27FC236}">
                <a16:creationId xmlns:a16="http://schemas.microsoft.com/office/drawing/2014/main" id="{D0FD2813-36F3-4EDF-8F14-11D6114884D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2141" t="37774" r="7860" b="32098"/>
          <a:stretch/>
        </p:blipFill>
        <p:spPr>
          <a:xfrm>
            <a:off x="3674927" y="2825184"/>
            <a:ext cx="1282114" cy="321590"/>
          </a:xfrm>
          <a:prstGeom prst="rect">
            <a:avLst/>
          </a:prstGeom>
        </p:spPr>
      </p:pic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D8954EBD-1BED-4C50-839F-BEF62DE08C10}"/>
              </a:ext>
            </a:extLst>
          </p:cNvPr>
          <p:cNvCxnSpPr>
            <a:cxnSpLocks/>
            <a:endCxn id="32" idx="1"/>
          </p:cNvCxnSpPr>
          <p:nvPr/>
        </p:nvCxnSpPr>
        <p:spPr>
          <a:xfrm>
            <a:off x="1429514" y="2985072"/>
            <a:ext cx="2245413" cy="907"/>
          </a:xfrm>
          <a:prstGeom prst="line">
            <a:avLst/>
          </a:prstGeom>
          <a:ln>
            <a:solidFill>
              <a:srgbClr val="FF0000"/>
            </a:solidFill>
            <a:headEnd type="triangle"/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1F62C651-3239-4DAE-A59E-DD97DEC4B5B8}"/>
              </a:ext>
            </a:extLst>
          </p:cNvPr>
          <p:cNvCxnSpPr>
            <a:cxnSpLocks/>
          </p:cNvCxnSpPr>
          <p:nvPr/>
        </p:nvCxnSpPr>
        <p:spPr>
          <a:xfrm flipH="1" flipV="1">
            <a:off x="4831200" y="3183629"/>
            <a:ext cx="125841" cy="509522"/>
          </a:xfrm>
          <a:prstGeom prst="line">
            <a:avLst/>
          </a:prstGeom>
          <a:ln>
            <a:headEnd type="none"/>
            <a:tailEnd type="non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B95AF6A6-93AE-40CD-BF48-A7091FFA48FE}"/>
              </a:ext>
            </a:extLst>
          </p:cNvPr>
          <p:cNvCxnSpPr>
            <a:cxnSpLocks/>
          </p:cNvCxnSpPr>
          <p:nvPr/>
        </p:nvCxnSpPr>
        <p:spPr>
          <a:xfrm flipH="1" flipV="1">
            <a:off x="5469076" y="3095170"/>
            <a:ext cx="1015712" cy="112914"/>
          </a:xfrm>
          <a:prstGeom prst="line">
            <a:avLst/>
          </a:prstGeom>
          <a:ln>
            <a:headEnd type="none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4DF5C01A-DD6F-47D5-84DF-D1004AAB4347}"/>
              </a:ext>
            </a:extLst>
          </p:cNvPr>
          <p:cNvCxnSpPr>
            <a:cxnSpLocks/>
          </p:cNvCxnSpPr>
          <p:nvPr/>
        </p:nvCxnSpPr>
        <p:spPr>
          <a:xfrm flipV="1">
            <a:off x="5282602" y="2053684"/>
            <a:ext cx="915941" cy="650250"/>
          </a:xfrm>
          <a:prstGeom prst="line">
            <a:avLst/>
          </a:prstGeom>
          <a:ln>
            <a:headEnd type="none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62" name="Picture 61">
            <a:extLst>
              <a:ext uri="{FF2B5EF4-FFF2-40B4-BE49-F238E27FC236}">
                <a16:creationId xmlns:a16="http://schemas.microsoft.com/office/drawing/2014/main" id="{A4E791DF-099E-4794-8066-BBFA6F5BCD9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03878" y="3810038"/>
            <a:ext cx="491185" cy="613981"/>
          </a:xfrm>
          <a:prstGeom prst="rect">
            <a:avLst/>
          </a:prstGeom>
        </p:spPr>
      </p:pic>
      <p:sp>
        <p:nvSpPr>
          <p:cNvPr id="63" name="TextBox 62">
            <a:extLst>
              <a:ext uri="{FF2B5EF4-FFF2-40B4-BE49-F238E27FC236}">
                <a16:creationId xmlns:a16="http://schemas.microsoft.com/office/drawing/2014/main" id="{8405283A-8D6C-4BF5-921E-319EEC0C4C25}"/>
              </a:ext>
            </a:extLst>
          </p:cNvPr>
          <p:cNvSpPr txBox="1"/>
          <p:nvPr/>
        </p:nvSpPr>
        <p:spPr>
          <a:xfrm>
            <a:off x="3590726" y="4363281"/>
            <a:ext cx="609719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B050"/>
                </a:solidFill>
              </a:rPr>
              <a:t>/work</a:t>
            </a:r>
          </a:p>
        </p:txBody>
      </p:sp>
      <p:sp>
        <p:nvSpPr>
          <p:cNvPr id="64" name="Arrow: Right 63">
            <a:extLst>
              <a:ext uri="{FF2B5EF4-FFF2-40B4-BE49-F238E27FC236}">
                <a16:creationId xmlns:a16="http://schemas.microsoft.com/office/drawing/2014/main" id="{8E52F2DC-3DCA-4D2F-9A19-CE789486949D}"/>
              </a:ext>
            </a:extLst>
          </p:cNvPr>
          <p:cNvSpPr/>
          <p:nvPr/>
        </p:nvSpPr>
        <p:spPr>
          <a:xfrm rot="10800000">
            <a:off x="4049929" y="4060589"/>
            <a:ext cx="227122" cy="19626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7" name="Picture 66">
            <a:extLst>
              <a:ext uri="{FF2B5EF4-FFF2-40B4-BE49-F238E27FC236}">
                <a16:creationId xmlns:a16="http://schemas.microsoft.com/office/drawing/2014/main" id="{171445E7-452E-4C53-8175-9545D4B08F3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6528" y="3811266"/>
            <a:ext cx="637294" cy="637294"/>
          </a:xfrm>
          <a:prstGeom prst="rect">
            <a:avLst/>
          </a:prstGeom>
        </p:spPr>
      </p:pic>
      <p:sp>
        <p:nvSpPr>
          <p:cNvPr id="68" name="Arrow: Right 67">
            <a:extLst>
              <a:ext uri="{FF2B5EF4-FFF2-40B4-BE49-F238E27FC236}">
                <a16:creationId xmlns:a16="http://schemas.microsoft.com/office/drawing/2014/main" id="{5DBC6F2E-8763-424F-97E0-E731ABC85B49}"/>
              </a:ext>
            </a:extLst>
          </p:cNvPr>
          <p:cNvSpPr/>
          <p:nvPr/>
        </p:nvSpPr>
        <p:spPr>
          <a:xfrm>
            <a:off x="5375516" y="3951992"/>
            <a:ext cx="227122" cy="19626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D3E5BA41-0762-4E51-AA05-804B9557D2BC}"/>
              </a:ext>
            </a:extLst>
          </p:cNvPr>
          <p:cNvSpPr txBox="1"/>
          <p:nvPr/>
        </p:nvSpPr>
        <p:spPr>
          <a:xfrm>
            <a:off x="5490029" y="4325219"/>
            <a:ext cx="994759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2"/>
                </a:solidFill>
              </a:rPr>
              <a:t>/auto/data</a:t>
            </a:r>
          </a:p>
        </p:txBody>
      </p:sp>
      <p:pic>
        <p:nvPicPr>
          <p:cNvPr id="73" name="Picture 72">
            <a:extLst>
              <a:ext uri="{FF2B5EF4-FFF2-40B4-BE49-F238E27FC236}">
                <a16:creationId xmlns:a16="http://schemas.microsoft.com/office/drawing/2014/main" id="{06D14FD5-6767-4F97-931C-3B740D3343C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1552" y="3628690"/>
            <a:ext cx="760488" cy="743852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cxnSp>
        <p:nvCxnSpPr>
          <p:cNvPr id="83" name="Connector: Elbow 82">
            <a:extLst>
              <a:ext uri="{FF2B5EF4-FFF2-40B4-BE49-F238E27FC236}">
                <a16:creationId xmlns:a16="http://schemas.microsoft.com/office/drawing/2014/main" id="{D1DB71C1-BE74-47B0-883E-CBEC1C363F0E}"/>
              </a:ext>
            </a:extLst>
          </p:cNvPr>
          <p:cNvCxnSpPr>
            <a:cxnSpLocks/>
            <a:stCxn id="32" idx="0"/>
          </p:cNvCxnSpPr>
          <p:nvPr/>
        </p:nvCxnSpPr>
        <p:spPr>
          <a:xfrm rot="5400000" flipH="1" flipV="1">
            <a:off x="3828740" y="2016046"/>
            <a:ext cx="1296382" cy="321895"/>
          </a:xfrm>
          <a:prstGeom prst="bentConnector3">
            <a:avLst>
              <a:gd name="adj1" fmla="val 50000"/>
            </a:avLst>
          </a:prstGeom>
          <a:ln>
            <a:prstDash val="dash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96" name="Picture 95">
            <a:extLst>
              <a:ext uri="{FF2B5EF4-FFF2-40B4-BE49-F238E27FC236}">
                <a16:creationId xmlns:a16="http://schemas.microsoft.com/office/drawing/2014/main" id="{958FC7CA-5B8F-49A8-AC58-6C04A7387C6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0180" y="684895"/>
            <a:ext cx="1295870" cy="881382"/>
          </a:xfrm>
          <a:prstGeom prst="rect">
            <a:avLst/>
          </a:prstGeom>
        </p:spPr>
      </p:pic>
      <p:pic>
        <p:nvPicPr>
          <p:cNvPr id="100" name="Picture 99">
            <a:extLst>
              <a:ext uri="{FF2B5EF4-FFF2-40B4-BE49-F238E27FC236}">
                <a16:creationId xmlns:a16="http://schemas.microsoft.com/office/drawing/2014/main" id="{C91C2A52-9E22-464A-A9FE-E90C88FC369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5409" y="521854"/>
            <a:ext cx="1029397" cy="1021734"/>
          </a:xfrm>
          <a:prstGeom prst="rect">
            <a:avLst/>
          </a:prstGeom>
        </p:spPr>
      </p:pic>
      <p:cxnSp>
        <p:nvCxnSpPr>
          <p:cNvPr id="106" name="Straight Connector 105">
            <a:extLst>
              <a:ext uri="{FF2B5EF4-FFF2-40B4-BE49-F238E27FC236}">
                <a16:creationId xmlns:a16="http://schemas.microsoft.com/office/drawing/2014/main" id="{7B8687A9-D27D-45B4-8635-B6B1A3046A58}"/>
              </a:ext>
            </a:extLst>
          </p:cNvPr>
          <p:cNvCxnSpPr>
            <a:cxnSpLocks/>
          </p:cNvCxnSpPr>
          <p:nvPr/>
        </p:nvCxnSpPr>
        <p:spPr>
          <a:xfrm flipV="1">
            <a:off x="5435002" y="2641221"/>
            <a:ext cx="1022948" cy="215113"/>
          </a:xfrm>
          <a:prstGeom prst="line">
            <a:avLst/>
          </a:prstGeom>
          <a:ln>
            <a:headEnd type="none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15" name="Straight Connector 114">
            <a:extLst>
              <a:ext uri="{FF2B5EF4-FFF2-40B4-BE49-F238E27FC236}">
                <a16:creationId xmlns:a16="http://schemas.microsoft.com/office/drawing/2014/main" id="{A3827CB0-D76C-428F-B4CB-3EF5FD55DDBC}"/>
              </a:ext>
            </a:extLst>
          </p:cNvPr>
          <p:cNvCxnSpPr>
            <a:cxnSpLocks/>
          </p:cNvCxnSpPr>
          <p:nvPr/>
        </p:nvCxnSpPr>
        <p:spPr>
          <a:xfrm flipH="1" flipV="1">
            <a:off x="4308699" y="3183629"/>
            <a:ext cx="45695" cy="523196"/>
          </a:xfrm>
          <a:prstGeom prst="line">
            <a:avLst/>
          </a:prstGeom>
          <a:ln>
            <a:headEnd type="none"/>
            <a:tailEnd type="non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17" name="Connector: Elbow 116">
            <a:extLst>
              <a:ext uri="{FF2B5EF4-FFF2-40B4-BE49-F238E27FC236}">
                <a16:creationId xmlns:a16="http://schemas.microsoft.com/office/drawing/2014/main" id="{C3BBDF77-A9BD-4CAB-814E-1EC4DC10A8E8}"/>
              </a:ext>
            </a:extLst>
          </p:cNvPr>
          <p:cNvCxnSpPr>
            <a:cxnSpLocks/>
          </p:cNvCxnSpPr>
          <p:nvPr/>
        </p:nvCxnSpPr>
        <p:spPr>
          <a:xfrm rot="16200000" flipV="1">
            <a:off x="3164012" y="1929039"/>
            <a:ext cx="1391267" cy="380571"/>
          </a:xfrm>
          <a:prstGeom prst="bentConnector3">
            <a:avLst>
              <a:gd name="adj1" fmla="val 50000"/>
            </a:avLst>
          </a:prstGeom>
          <a:ln>
            <a:prstDash val="dash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18" name="Connector: Elbow 117">
            <a:extLst>
              <a:ext uri="{FF2B5EF4-FFF2-40B4-BE49-F238E27FC236}">
                <a16:creationId xmlns:a16="http://schemas.microsoft.com/office/drawing/2014/main" id="{F14434E3-35C0-4723-84A5-4D0AC5A39663}"/>
              </a:ext>
            </a:extLst>
          </p:cNvPr>
          <p:cNvCxnSpPr>
            <a:cxnSpLocks/>
          </p:cNvCxnSpPr>
          <p:nvPr/>
        </p:nvCxnSpPr>
        <p:spPr>
          <a:xfrm rot="10800000">
            <a:off x="2151024" y="1746710"/>
            <a:ext cx="1675772" cy="999019"/>
          </a:xfrm>
          <a:prstGeom prst="bentConnector3">
            <a:avLst>
              <a:gd name="adj1" fmla="val 50000"/>
            </a:avLst>
          </a:prstGeom>
          <a:ln>
            <a:prstDash val="dash"/>
            <a:headEnd type="none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128" name="Ink 127">
                <a:extLst>
                  <a:ext uri="{FF2B5EF4-FFF2-40B4-BE49-F238E27FC236}">
                    <a16:creationId xmlns:a16="http://schemas.microsoft.com/office/drawing/2014/main" id="{CFEF6AC4-B553-4920-8BCE-14EE6E416993}"/>
                  </a:ext>
                </a:extLst>
              </p14:cNvPr>
              <p14:cNvContentPartPr/>
              <p14:nvPr/>
            </p14:nvContentPartPr>
            <p14:xfrm>
              <a:off x="2282040" y="3966840"/>
              <a:ext cx="360" cy="360"/>
            </p14:xfrm>
          </p:contentPart>
        </mc:Choice>
        <mc:Fallback xmlns="">
          <p:pic>
            <p:nvPicPr>
              <p:cNvPr id="128" name="Ink 127">
                <a:extLst>
                  <a:ext uri="{FF2B5EF4-FFF2-40B4-BE49-F238E27FC236}">
                    <a16:creationId xmlns:a16="http://schemas.microsoft.com/office/drawing/2014/main" id="{CFEF6AC4-B553-4920-8BCE-14EE6E416993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2273040" y="3958200"/>
                <a:ext cx="18000" cy="18000"/>
              </a:xfrm>
              <a:prstGeom prst="rect">
                <a:avLst/>
              </a:prstGeom>
            </p:spPr>
          </p:pic>
        </mc:Fallback>
      </mc:AlternateContent>
      <p:pic>
        <p:nvPicPr>
          <p:cNvPr id="133" name="Picture 132">
            <a:extLst>
              <a:ext uri="{FF2B5EF4-FFF2-40B4-BE49-F238E27FC236}">
                <a16:creationId xmlns:a16="http://schemas.microsoft.com/office/drawing/2014/main" id="{D2D04820-0294-4648-9BE7-8696D856F6CC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2602" y="343908"/>
            <a:ext cx="1063820" cy="973006"/>
          </a:xfrm>
          <a:prstGeom prst="rect">
            <a:avLst/>
          </a:prstGeom>
        </p:spPr>
      </p:pic>
      <p:cxnSp>
        <p:nvCxnSpPr>
          <p:cNvPr id="134" name="Connector: Elbow 133">
            <a:extLst>
              <a:ext uri="{FF2B5EF4-FFF2-40B4-BE49-F238E27FC236}">
                <a16:creationId xmlns:a16="http://schemas.microsoft.com/office/drawing/2014/main" id="{EED3E1EF-88B4-494C-9993-72B25ECFED3A}"/>
              </a:ext>
            </a:extLst>
          </p:cNvPr>
          <p:cNvCxnSpPr>
            <a:cxnSpLocks/>
          </p:cNvCxnSpPr>
          <p:nvPr/>
        </p:nvCxnSpPr>
        <p:spPr>
          <a:xfrm rot="5400000" flipH="1" flipV="1">
            <a:off x="4406005" y="1742111"/>
            <a:ext cx="1508269" cy="657878"/>
          </a:xfrm>
          <a:prstGeom prst="bentConnector3">
            <a:avLst>
              <a:gd name="adj1" fmla="val 50000"/>
            </a:avLst>
          </a:prstGeom>
          <a:ln>
            <a:prstDash val="dash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9" name="Thought Bubble: Cloud 18">
            <a:extLst>
              <a:ext uri="{FF2B5EF4-FFF2-40B4-BE49-F238E27FC236}">
                <a16:creationId xmlns:a16="http://schemas.microsoft.com/office/drawing/2014/main" id="{D3230688-78BF-43E1-AB6D-2607C905B1BE}"/>
              </a:ext>
            </a:extLst>
          </p:cNvPr>
          <p:cNvSpPr/>
          <p:nvPr/>
        </p:nvSpPr>
        <p:spPr>
          <a:xfrm>
            <a:off x="2094111" y="534595"/>
            <a:ext cx="729680" cy="379067"/>
          </a:xfrm>
          <a:prstGeom prst="cloudCallout">
            <a:avLst>
              <a:gd name="adj1" fmla="val -52408"/>
              <a:gd name="adj2" fmla="val 7199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Thought Bubble: Cloud 57">
            <a:extLst>
              <a:ext uri="{FF2B5EF4-FFF2-40B4-BE49-F238E27FC236}">
                <a16:creationId xmlns:a16="http://schemas.microsoft.com/office/drawing/2014/main" id="{1257BF28-2529-402C-A473-7B5A9CA1B645}"/>
              </a:ext>
            </a:extLst>
          </p:cNvPr>
          <p:cNvSpPr/>
          <p:nvPr/>
        </p:nvSpPr>
        <p:spPr>
          <a:xfrm>
            <a:off x="3637199" y="428168"/>
            <a:ext cx="729680" cy="379067"/>
          </a:xfrm>
          <a:prstGeom prst="cloudCallout">
            <a:avLst>
              <a:gd name="adj1" fmla="val -52408"/>
              <a:gd name="adj2" fmla="val 7199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Thought Bubble: Cloud 59">
            <a:extLst>
              <a:ext uri="{FF2B5EF4-FFF2-40B4-BE49-F238E27FC236}">
                <a16:creationId xmlns:a16="http://schemas.microsoft.com/office/drawing/2014/main" id="{A173EE74-C83C-45EE-B1D7-8F269DB891BF}"/>
              </a:ext>
            </a:extLst>
          </p:cNvPr>
          <p:cNvSpPr/>
          <p:nvPr/>
        </p:nvSpPr>
        <p:spPr>
          <a:xfrm>
            <a:off x="5922733" y="85093"/>
            <a:ext cx="729680" cy="379067"/>
          </a:xfrm>
          <a:prstGeom prst="cloudCallout">
            <a:avLst>
              <a:gd name="adj1" fmla="val -52408"/>
              <a:gd name="adj2" fmla="val 7199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122" name="Picture 2" descr="Slow Walk Clipart - Clipart Suggest">
            <a:extLst>
              <a:ext uri="{FF2B5EF4-FFF2-40B4-BE49-F238E27FC236}">
                <a16:creationId xmlns:a16="http://schemas.microsoft.com/office/drawing/2014/main" id="{95C3D0E1-25DF-48A1-A66C-64FAC1A151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8730" y="-803542"/>
            <a:ext cx="74700" cy="857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Transparent Dude Perfect Png - Slow Clipart, Png Download , Transparent Png  Image - PNGitem">
            <a:extLst>
              <a:ext uri="{FF2B5EF4-FFF2-40B4-BE49-F238E27FC236}">
                <a16:creationId xmlns:a16="http://schemas.microsoft.com/office/drawing/2014/main" id="{1001BF44-CA94-48BD-AC06-9630F8F898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3612" y="367910"/>
            <a:ext cx="383287" cy="4226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AB5C3D4C-AEFA-4B8A-870F-209DAE1607C4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489790" y="2522642"/>
            <a:ext cx="377231" cy="464886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0BA86BF2-76E4-4F4E-BB00-7F2308B9930A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5412" y="618275"/>
            <a:ext cx="221318" cy="221318"/>
          </a:xfrm>
          <a:prstGeom prst="rect">
            <a:avLst/>
          </a:prstGeom>
        </p:spPr>
      </p:pic>
      <p:sp>
        <p:nvSpPr>
          <p:cNvPr id="43" name="Arrow: Curved Left 42">
            <a:extLst>
              <a:ext uri="{FF2B5EF4-FFF2-40B4-BE49-F238E27FC236}">
                <a16:creationId xmlns:a16="http://schemas.microsoft.com/office/drawing/2014/main" id="{B3EF0795-A0D1-40E8-98F0-69718930B70C}"/>
              </a:ext>
            </a:extLst>
          </p:cNvPr>
          <p:cNvSpPr/>
          <p:nvPr/>
        </p:nvSpPr>
        <p:spPr>
          <a:xfrm flipV="1">
            <a:off x="2315537" y="3292784"/>
            <a:ext cx="1076251" cy="671813"/>
          </a:xfrm>
          <a:prstGeom prst="curvedLeftArrow">
            <a:avLst>
              <a:gd name="adj1" fmla="val 21889"/>
              <a:gd name="adj2" fmla="val 23044"/>
              <a:gd name="adj3" fmla="val 11938"/>
            </a:avLst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5" name="Arrow: Bent 44">
            <a:extLst>
              <a:ext uri="{FF2B5EF4-FFF2-40B4-BE49-F238E27FC236}">
                <a16:creationId xmlns:a16="http://schemas.microsoft.com/office/drawing/2014/main" id="{DA96EED5-F7BF-4789-B935-EC12190CAB9D}"/>
              </a:ext>
            </a:extLst>
          </p:cNvPr>
          <p:cNvSpPr/>
          <p:nvPr/>
        </p:nvSpPr>
        <p:spPr>
          <a:xfrm rot="5400000">
            <a:off x="3116056" y="2402833"/>
            <a:ext cx="300082" cy="1857931"/>
          </a:xfrm>
          <a:prstGeom prst="bentArrow">
            <a:avLst>
              <a:gd name="adj1" fmla="val 25000"/>
              <a:gd name="adj2" fmla="val 17288"/>
              <a:gd name="adj3" fmla="val 23507"/>
              <a:gd name="adj4" fmla="val 42257"/>
            </a:avLst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74" name="Arrow: Bent 73">
            <a:extLst>
              <a:ext uri="{FF2B5EF4-FFF2-40B4-BE49-F238E27FC236}">
                <a16:creationId xmlns:a16="http://schemas.microsoft.com/office/drawing/2014/main" id="{F754549F-5FB8-469D-B474-B9086E5FD5EA}"/>
              </a:ext>
            </a:extLst>
          </p:cNvPr>
          <p:cNvSpPr/>
          <p:nvPr/>
        </p:nvSpPr>
        <p:spPr>
          <a:xfrm rot="5400000" flipH="1">
            <a:off x="3098100" y="1813123"/>
            <a:ext cx="395336" cy="1857931"/>
          </a:xfrm>
          <a:prstGeom prst="bentArrow">
            <a:avLst>
              <a:gd name="adj1" fmla="val 25000"/>
              <a:gd name="adj2" fmla="val 17288"/>
              <a:gd name="adj3" fmla="val 23507"/>
              <a:gd name="adj4" fmla="val 42257"/>
            </a:avLst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75" name="Arrow: Bent 74">
            <a:extLst>
              <a:ext uri="{FF2B5EF4-FFF2-40B4-BE49-F238E27FC236}">
                <a16:creationId xmlns:a16="http://schemas.microsoft.com/office/drawing/2014/main" id="{306CB9CF-DA63-4793-88CF-04FFCB5FC15E}"/>
              </a:ext>
            </a:extLst>
          </p:cNvPr>
          <p:cNvSpPr/>
          <p:nvPr/>
        </p:nvSpPr>
        <p:spPr>
          <a:xfrm flipH="1">
            <a:off x="2202232" y="3030313"/>
            <a:ext cx="2251198" cy="310657"/>
          </a:xfrm>
          <a:prstGeom prst="bentArrow">
            <a:avLst>
              <a:gd name="adj1" fmla="val 25000"/>
              <a:gd name="adj2" fmla="val 17288"/>
              <a:gd name="adj3" fmla="val 23507"/>
              <a:gd name="adj4" fmla="val 42257"/>
            </a:avLst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49" name="Picture 48">
            <a:extLst>
              <a:ext uri="{FF2B5EF4-FFF2-40B4-BE49-F238E27FC236}">
                <a16:creationId xmlns:a16="http://schemas.microsoft.com/office/drawing/2014/main" id="{ED45B101-A95A-4BE0-A18A-DEB3B5F65AFE}"/>
              </a:ext>
            </a:extLst>
          </p:cNvPr>
          <p:cNvPicPr>
            <a:picLocks noChangeAspect="1"/>
          </p:cNvPicPr>
          <p:nvPr/>
        </p:nvPicPr>
        <p:blipFill rotWithShape="1">
          <a:blip r:embed="rId1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815" r="33420"/>
          <a:stretch/>
        </p:blipFill>
        <p:spPr>
          <a:xfrm>
            <a:off x="2366802" y="2344386"/>
            <a:ext cx="556679" cy="669167"/>
          </a:xfrm>
          <a:prstGeom prst="rect">
            <a:avLst/>
          </a:prstGeom>
        </p:spPr>
      </p:pic>
      <p:pic>
        <p:nvPicPr>
          <p:cNvPr id="78" name="Picture 77">
            <a:extLst>
              <a:ext uri="{FF2B5EF4-FFF2-40B4-BE49-F238E27FC236}">
                <a16:creationId xmlns:a16="http://schemas.microsoft.com/office/drawing/2014/main" id="{D9E621E2-B82C-4B89-A357-D4B3B29235B3}"/>
              </a:ext>
            </a:extLst>
          </p:cNvPr>
          <p:cNvPicPr>
            <a:picLocks noChangeAspect="1"/>
          </p:cNvPicPr>
          <p:nvPr/>
        </p:nvPicPr>
        <p:blipFill rotWithShape="1">
          <a:blip r:embed="rId1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815" r="33420"/>
          <a:stretch/>
        </p:blipFill>
        <p:spPr>
          <a:xfrm flipH="1">
            <a:off x="1716550" y="2755085"/>
            <a:ext cx="591905" cy="669167"/>
          </a:xfrm>
          <a:prstGeom prst="rect">
            <a:avLst/>
          </a:prstGeom>
        </p:spPr>
      </p:pic>
      <p:pic>
        <p:nvPicPr>
          <p:cNvPr id="79" name="Picture 78">
            <a:extLst>
              <a:ext uri="{FF2B5EF4-FFF2-40B4-BE49-F238E27FC236}">
                <a16:creationId xmlns:a16="http://schemas.microsoft.com/office/drawing/2014/main" id="{F3ED997E-09FB-4F95-ADE3-4BBA27B4E3F5}"/>
              </a:ext>
            </a:extLst>
          </p:cNvPr>
          <p:cNvPicPr>
            <a:picLocks noChangeAspect="1"/>
          </p:cNvPicPr>
          <p:nvPr/>
        </p:nvPicPr>
        <p:blipFill rotWithShape="1">
          <a:blip r:embed="rId1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815" r="33420"/>
          <a:stretch/>
        </p:blipFill>
        <p:spPr>
          <a:xfrm rot="4144987">
            <a:off x="4385555" y="3327204"/>
            <a:ext cx="323661" cy="389063"/>
          </a:xfrm>
          <a:prstGeom prst="rect">
            <a:avLst/>
          </a:prstGeom>
        </p:spPr>
      </p:pic>
      <p:pic>
        <p:nvPicPr>
          <p:cNvPr id="51" name="Picture 50">
            <a:extLst>
              <a:ext uri="{FF2B5EF4-FFF2-40B4-BE49-F238E27FC236}">
                <a16:creationId xmlns:a16="http://schemas.microsoft.com/office/drawing/2014/main" id="{DEAC99F1-7684-4FB9-B1E3-87CF1D0CE276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8677" y="1548248"/>
            <a:ext cx="287384" cy="195421"/>
          </a:xfrm>
          <a:prstGeom prst="rect">
            <a:avLst/>
          </a:prstGeom>
        </p:spPr>
      </p:pic>
      <p:pic>
        <p:nvPicPr>
          <p:cNvPr id="84" name="Picture 83">
            <a:extLst>
              <a:ext uri="{FF2B5EF4-FFF2-40B4-BE49-F238E27FC236}">
                <a16:creationId xmlns:a16="http://schemas.microsoft.com/office/drawing/2014/main" id="{66FFE31F-075F-46D4-8D60-8CC4024DB724}"/>
              </a:ext>
            </a:extLst>
          </p:cNvPr>
          <p:cNvPicPr>
            <a:picLocks noChangeAspect="1"/>
          </p:cNvPicPr>
          <p:nvPr/>
        </p:nvPicPr>
        <p:blipFill rotWithShape="1">
          <a:blip r:embed="rId1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815" r="33420"/>
          <a:stretch/>
        </p:blipFill>
        <p:spPr>
          <a:xfrm>
            <a:off x="2720324" y="2546083"/>
            <a:ext cx="556679" cy="669167"/>
          </a:xfrm>
          <a:prstGeom prst="rect">
            <a:avLst/>
          </a:prstGeom>
        </p:spPr>
      </p:pic>
      <p:pic>
        <p:nvPicPr>
          <p:cNvPr id="85" name="Picture 84">
            <a:extLst>
              <a:ext uri="{FF2B5EF4-FFF2-40B4-BE49-F238E27FC236}">
                <a16:creationId xmlns:a16="http://schemas.microsoft.com/office/drawing/2014/main" id="{F2F7DC15-72C9-40C2-A0AA-389A65BA310F}"/>
              </a:ext>
            </a:extLst>
          </p:cNvPr>
          <p:cNvPicPr>
            <a:picLocks noChangeAspect="1"/>
          </p:cNvPicPr>
          <p:nvPr/>
        </p:nvPicPr>
        <p:blipFill rotWithShape="1">
          <a:blip r:embed="rId1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815" r="33420"/>
          <a:stretch/>
        </p:blipFill>
        <p:spPr>
          <a:xfrm flipH="1">
            <a:off x="2070072" y="2956782"/>
            <a:ext cx="591905" cy="669167"/>
          </a:xfrm>
          <a:prstGeom prst="rect">
            <a:avLst/>
          </a:prstGeom>
        </p:spPr>
      </p:pic>
      <p:sp>
        <p:nvSpPr>
          <p:cNvPr id="88" name="TextBox 87">
            <a:extLst>
              <a:ext uri="{FF2B5EF4-FFF2-40B4-BE49-F238E27FC236}">
                <a16:creationId xmlns:a16="http://schemas.microsoft.com/office/drawing/2014/main" id="{7205DE12-95C3-4D59-94E7-F22ADF374671}"/>
              </a:ext>
            </a:extLst>
          </p:cNvPr>
          <p:cNvSpPr txBox="1"/>
          <p:nvPr/>
        </p:nvSpPr>
        <p:spPr>
          <a:xfrm>
            <a:off x="552985" y="445015"/>
            <a:ext cx="1608914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Growing number of users</a:t>
            </a:r>
          </a:p>
        </p:txBody>
      </p:sp>
    </p:spTree>
    <p:extLst>
      <p:ext uri="{BB962C8B-B14F-4D97-AF65-F5344CB8AC3E}">
        <p14:creationId xmlns:p14="http://schemas.microsoft.com/office/powerpoint/2010/main" val="318773969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5730C0-18A9-452B-BE36-A18A2F183E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Batch submission via </a:t>
            </a:r>
            <a:r>
              <a:rPr lang="en-US" dirty="0" err="1"/>
              <a:t>HTCondor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971BBA-CBA4-48B9-9149-038CF22D4D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886364"/>
            <a:ext cx="5829300" cy="3746358"/>
          </a:xfrm>
        </p:spPr>
        <p:txBody>
          <a:bodyPr>
            <a:normAutofit/>
          </a:bodyPr>
          <a:lstStyle/>
          <a:p>
            <a:r>
              <a:rPr lang="en-US" sz="1800" dirty="0"/>
              <a:t>Split a computational job into multiple jobs to make use of computing resources and your time.</a:t>
            </a:r>
          </a:p>
          <a:p>
            <a:endParaRPr lang="en-US" sz="1800" dirty="0"/>
          </a:p>
          <a:p>
            <a:r>
              <a:rPr lang="en-US" sz="1800" dirty="0"/>
              <a:t>The job (program) must be executable from the command line (not interactive). </a:t>
            </a:r>
          </a:p>
          <a:p>
            <a:pPr lvl="1"/>
            <a:r>
              <a:rPr lang="en-US" sz="1400" dirty="0"/>
              <a:t>You can specify input files, and output files, and pass arguments. </a:t>
            </a:r>
          </a:p>
          <a:p>
            <a:pPr lvl="1"/>
            <a:r>
              <a:rPr lang="en-US" sz="1400" dirty="0"/>
              <a:t>We used a </a:t>
            </a:r>
            <a:r>
              <a:rPr lang="en-US" sz="1400" u="sng" dirty="0"/>
              <a:t>shared filesystem in Heidelberg </a:t>
            </a:r>
            <a:r>
              <a:rPr lang="en-US" sz="1400" dirty="0"/>
              <a:t>(no need to transfer)</a:t>
            </a:r>
          </a:p>
          <a:p>
            <a:pPr lvl="1"/>
            <a:endParaRPr lang="en-US" sz="1400" dirty="0"/>
          </a:p>
          <a:p>
            <a:r>
              <a:rPr lang="en-US" sz="1800" dirty="0"/>
              <a:t>Will run in a “sandbox”. Doesn’t know your environment variables unless you pass them or set them up explicitly. </a:t>
            </a:r>
          </a:p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2843129-4998-4DFE-9968-20FDC0B0D9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19C8FE-E334-44A5-9BBB-8020C360702D}" type="datetime1">
              <a:rPr lang="en-US" smtClean="0"/>
              <a:t>15-Apr-25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B5438F-8306-46FE-89D3-50B40A0838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Blake Leverington -- LHCb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67C2566-26B2-42CB-8E38-3A773FD079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46D39-289F-4B16-8B0D-BB0C4022DF6C}" type="slidenum">
              <a:rPr lang="en-US" smtClean="0"/>
              <a:pPr/>
              <a:t>19</a:t>
            </a:fld>
            <a:endParaRPr lang="en-US" dirty="0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20406A03-3B74-4F05-B206-D02E1935D33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23286"/>
          <a:stretch/>
        </p:blipFill>
        <p:spPr>
          <a:xfrm>
            <a:off x="5665052" y="1216800"/>
            <a:ext cx="3275570" cy="1821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876517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80F436-CAF9-4EB9-BE6F-FC155404AE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E99DC869-9879-48D4-B961-104AD25BFE3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23286"/>
          <a:stretch/>
        </p:blipFill>
        <p:spPr>
          <a:xfrm>
            <a:off x="1477576" y="219964"/>
            <a:ext cx="5896348" cy="3278725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C0E70B-DEDF-443E-8C9F-0EB94BE870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19C8FE-E334-44A5-9BBB-8020C360702D}" type="datetime1">
              <a:rPr lang="en-US" smtClean="0"/>
              <a:t>15-Apr-25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6CE1F3-9944-4C86-BD21-DBA4014F49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Blake Leverington -- LHCb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C39181B-1BB3-491F-888F-680EF1C515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46D39-289F-4B16-8B0D-BB0C4022DF6C}" type="slidenum">
              <a:rPr lang="en-US" smtClean="0"/>
              <a:pPr/>
              <a:t>20</a:t>
            </a:fld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2F86199-CD37-4951-9D4F-299E85F2FA4C}"/>
              </a:ext>
            </a:extLst>
          </p:cNvPr>
          <p:cNvSpPr/>
          <p:nvPr/>
        </p:nvSpPr>
        <p:spPr>
          <a:xfrm>
            <a:off x="573750" y="3498689"/>
            <a:ext cx="7704000" cy="11310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Use case example: </a:t>
            </a:r>
          </a:p>
          <a:p>
            <a:pPr marL="628642" lvl="1" indent="-285750">
              <a:buFont typeface="Arial" panose="020B0604020202020204" pitchFamily="34" charset="0"/>
              <a:buChar char="•"/>
            </a:pPr>
            <a:r>
              <a:rPr lang="en-US" dirty="0"/>
              <a:t>1000 events  LHCb detector simulation (Gauss) takes ~150 hours on 1 CPU. </a:t>
            </a:r>
          </a:p>
          <a:p>
            <a:pPr marL="971533" lvl="2" indent="-285750">
              <a:buFont typeface="Arial" panose="020B0604020202020204" pitchFamily="34" charset="0"/>
              <a:buChar char="•"/>
            </a:pPr>
            <a:r>
              <a:rPr lang="en-US" dirty="0"/>
              <a:t> split it into 20 different 50 event jobs and run on 20 CPUs (each finishes in 8 hours)</a:t>
            </a:r>
          </a:p>
          <a:p>
            <a:pPr marL="971533" lvl="2" indent="-285750">
              <a:buFont typeface="Arial" panose="020B0604020202020204" pitchFamily="34" charset="0"/>
              <a:buChar char="•"/>
            </a:pPr>
            <a:r>
              <a:rPr lang="en-US" dirty="0"/>
              <a:t>I can specify when each job is to start </a:t>
            </a:r>
            <a:r>
              <a:rPr lang="en-US" dirty="0">
                <a:solidFill>
                  <a:srgbClr val="00B050"/>
                </a:solidFill>
              </a:rPr>
              <a:t>(spread them out in time, or run at night to be nice.)</a:t>
            </a:r>
          </a:p>
          <a:p>
            <a:pPr marL="628642" lvl="1" indent="-285750">
              <a:buFont typeface="Arial" panose="020B0604020202020204" pitchFamily="34" charset="0"/>
              <a:buChar char="•"/>
            </a:pPr>
            <a:r>
              <a:rPr lang="en-US" dirty="0"/>
              <a:t>Many configurable options. </a:t>
            </a:r>
            <a:r>
              <a:rPr lang="en-US" dirty="0">
                <a:hlinkClick r:id="rId3"/>
              </a:rPr>
              <a:t>https://htcondor.readthedocs.io/en/latest/users-manual/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69271011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36D624-224D-4587-9DFB-4CB6964E95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0"/>
            <a:ext cx="7886700" cy="575813"/>
          </a:xfrm>
        </p:spPr>
        <p:txBody>
          <a:bodyPr/>
          <a:lstStyle/>
          <a:p>
            <a:r>
              <a:rPr lang="en-US" dirty="0"/>
              <a:t>Disk and Network usage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70EEF57-4A6A-4763-B27D-0C671E3D23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19C8FE-E334-44A5-9BBB-8020C360702D}" type="datetime1">
              <a:rPr lang="en-US" smtClean="0"/>
              <a:t>15-Apr-25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070B6E-E688-4598-947F-62E1E819C1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Blake Leverington -- LHCb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F47EA7-088A-4273-85CD-6008F70DFB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46D39-289F-4B16-8B0D-BB0C4022DF6C}" type="slidenum">
              <a:rPr lang="en-US" smtClean="0"/>
              <a:pPr/>
              <a:t>21</a:t>
            </a:fld>
            <a:endParaRPr lang="en-US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D441F4F6-7CA2-49DD-A08D-813CEED3FD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87695" y="713475"/>
            <a:ext cx="650440" cy="871724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79690A78-2D8A-4BBE-95D2-7FAF6CEEF8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6305" y="2066178"/>
            <a:ext cx="794325" cy="1064559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69A26DBF-7B2C-4B9F-ADF6-1A976A6C6BD0}"/>
              </a:ext>
            </a:extLst>
          </p:cNvPr>
          <p:cNvSpPr txBox="1"/>
          <p:nvPr/>
        </p:nvSpPr>
        <p:spPr>
          <a:xfrm>
            <a:off x="485460" y="3076889"/>
            <a:ext cx="1092526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lhcba1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60F9F85A-8FBA-4130-BE0A-0E49C85BFC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07527" y="3816904"/>
            <a:ext cx="468286" cy="627599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6220F6E8-C251-435D-AA8A-DF8A2C71EC02}"/>
              </a:ext>
            </a:extLst>
          </p:cNvPr>
          <p:cNvSpPr txBox="1"/>
          <p:nvPr/>
        </p:nvSpPr>
        <p:spPr>
          <a:xfrm>
            <a:off x="4195063" y="4363281"/>
            <a:ext cx="1092526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sigma0</a:t>
            </a: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1D47EF5E-92C7-4F43-AF07-AC7DE50CC1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33869" y="3803230"/>
            <a:ext cx="468286" cy="627599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5C08192F-4B15-44AD-9250-A18474465424}"/>
              </a:ext>
            </a:extLst>
          </p:cNvPr>
          <p:cNvSpPr txBox="1"/>
          <p:nvPr/>
        </p:nvSpPr>
        <p:spPr>
          <a:xfrm>
            <a:off x="4900265" y="4378532"/>
            <a:ext cx="1092526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d0new</a:t>
            </a: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3D1B88AD-6F3E-4092-9232-932EF16539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95027" y="1731368"/>
            <a:ext cx="468286" cy="627599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A6601158-0755-4967-84E3-BC0C7A048A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19970" y="2187359"/>
            <a:ext cx="468286" cy="627599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64E05D6E-294E-4CDF-B286-F897CC9589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55574" y="2584998"/>
            <a:ext cx="468286" cy="627599"/>
          </a:xfrm>
          <a:prstGeom prst="rect">
            <a:avLst/>
          </a:prstGeom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37F4D571-CA0B-41D3-80B6-C0D6AED50E8C}"/>
              </a:ext>
            </a:extLst>
          </p:cNvPr>
          <p:cNvSpPr txBox="1"/>
          <p:nvPr/>
        </p:nvSpPr>
        <p:spPr>
          <a:xfrm>
            <a:off x="6713544" y="1620558"/>
            <a:ext cx="803073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lhcb-raid01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467D4B58-756C-4704-82A4-DD9C5DE79FEC}"/>
              </a:ext>
            </a:extLst>
          </p:cNvPr>
          <p:cNvSpPr txBox="1"/>
          <p:nvPr/>
        </p:nvSpPr>
        <p:spPr>
          <a:xfrm>
            <a:off x="6996518" y="2090627"/>
            <a:ext cx="803073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lhcb-raid02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87327D91-E893-4572-BA15-628A95AF9279}"/>
              </a:ext>
            </a:extLst>
          </p:cNvPr>
          <p:cNvSpPr txBox="1"/>
          <p:nvPr/>
        </p:nvSpPr>
        <p:spPr>
          <a:xfrm>
            <a:off x="7229723" y="2541917"/>
            <a:ext cx="803073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lhcb-raid03</a:t>
            </a:r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BE5630C3-372E-48C4-8E19-B17850713B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66077" y="3040369"/>
            <a:ext cx="468286" cy="627599"/>
          </a:xfrm>
          <a:prstGeom prst="rect">
            <a:avLst/>
          </a:prstGeom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id="{92AA97CC-1105-4CC7-AD62-09CFFC174BC5}"/>
              </a:ext>
            </a:extLst>
          </p:cNvPr>
          <p:cNvSpPr txBox="1"/>
          <p:nvPr/>
        </p:nvSpPr>
        <p:spPr>
          <a:xfrm>
            <a:off x="7094179" y="3141947"/>
            <a:ext cx="895168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lambdac</a:t>
            </a:r>
            <a:endParaRPr lang="en-US" dirty="0"/>
          </a:p>
          <a:p>
            <a:r>
              <a:rPr lang="en-US" dirty="0"/>
              <a:t>+ ….</a:t>
            </a:r>
          </a:p>
        </p:txBody>
      </p:sp>
      <p:pic>
        <p:nvPicPr>
          <p:cNvPr id="32" name="Picture 31">
            <a:extLst>
              <a:ext uri="{FF2B5EF4-FFF2-40B4-BE49-F238E27FC236}">
                <a16:creationId xmlns:a16="http://schemas.microsoft.com/office/drawing/2014/main" id="{D0FD2813-36F3-4EDF-8F14-11D6114884D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2141" t="37774" r="7860" b="32098"/>
          <a:stretch/>
        </p:blipFill>
        <p:spPr>
          <a:xfrm>
            <a:off x="3674927" y="2825184"/>
            <a:ext cx="1282114" cy="321590"/>
          </a:xfrm>
          <a:prstGeom prst="rect">
            <a:avLst/>
          </a:prstGeom>
        </p:spPr>
      </p:pic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D8954EBD-1BED-4C50-839F-BEF62DE08C10}"/>
              </a:ext>
            </a:extLst>
          </p:cNvPr>
          <p:cNvCxnSpPr>
            <a:cxnSpLocks/>
            <a:endCxn id="32" idx="1"/>
          </p:cNvCxnSpPr>
          <p:nvPr/>
        </p:nvCxnSpPr>
        <p:spPr>
          <a:xfrm>
            <a:off x="1429514" y="2985072"/>
            <a:ext cx="2245413" cy="907"/>
          </a:xfrm>
          <a:prstGeom prst="line">
            <a:avLst/>
          </a:prstGeom>
          <a:ln>
            <a:headEnd type="triangle"/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62" name="Picture 61">
            <a:extLst>
              <a:ext uri="{FF2B5EF4-FFF2-40B4-BE49-F238E27FC236}">
                <a16:creationId xmlns:a16="http://schemas.microsoft.com/office/drawing/2014/main" id="{A4E791DF-099E-4794-8066-BBFA6F5BCD9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03878" y="3810038"/>
            <a:ext cx="491185" cy="613981"/>
          </a:xfrm>
          <a:prstGeom prst="rect">
            <a:avLst/>
          </a:prstGeom>
        </p:spPr>
      </p:pic>
      <p:sp>
        <p:nvSpPr>
          <p:cNvPr id="63" name="TextBox 62">
            <a:extLst>
              <a:ext uri="{FF2B5EF4-FFF2-40B4-BE49-F238E27FC236}">
                <a16:creationId xmlns:a16="http://schemas.microsoft.com/office/drawing/2014/main" id="{8405283A-8D6C-4BF5-921E-319EEC0C4C25}"/>
              </a:ext>
            </a:extLst>
          </p:cNvPr>
          <p:cNvSpPr txBox="1"/>
          <p:nvPr/>
        </p:nvSpPr>
        <p:spPr>
          <a:xfrm>
            <a:off x="3590726" y="4363281"/>
            <a:ext cx="609719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B050"/>
                </a:solidFill>
              </a:rPr>
              <a:t>/work</a:t>
            </a:r>
          </a:p>
        </p:txBody>
      </p:sp>
      <p:sp>
        <p:nvSpPr>
          <p:cNvPr id="64" name="Arrow: Right 63">
            <a:extLst>
              <a:ext uri="{FF2B5EF4-FFF2-40B4-BE49-F238E27FC236}">
                <a16:creationId xmlns:a16="http://schemas.microsoft.com/office/drawing/2014/main" id="{8E52F2DC-3DCA-4D2F-9A19-CE789486949D}"/>
              </a:ext>
            </a:extLst>
          </p:cNvPr>
          <p:cNvSpPr/>
          <p:nvPr/>
        </p:nvSpPr>
        <p:spPr>
          <a:xfrm rot="10800000">
            <a:off x="4049929" y="4060589"/>
            <a:ext cx="227122" cy="19626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7" name="Picture 66">
            <a:extLst>
              <a:ext uri="{FF2B5EF4-FFF2-40B4-BE49-F238E27FC236}">
                <a16:creationId xmlns:a16="http://schemas.microsoft.com/office/drawing/2014/main" id="{171445E7-452E-4C53-8175-9545D4B08F3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6528" y="3811266"/>
            <a:ext cx="637294" cy="637294"/>
          </a:xfrm>
          <a:prstGeom prst="rect">
            <a:avLst/>
          </a:prstGeom>
        </p:spPr>
      </p:pic>
      <p:sp>
        <p:nvSpPr>
          <p:cNvPr id="68" name="Arrow: Right 67">
            <a:extLst>
              <a:ext uri="{FF2B5EF4-FFF2-40B4-BE49-F238E27FC236}">
                <a16:creationId xmlns:a16="http://schemas.microsoft.com/office/drawing/2014/main" id="{5DBC6F2E-8763-424F-97E0-E731ABC85B49}"/>
              </a:ext>
            </a:extLst>
          </p:cNvPr>
          <p:cNvSpPr/>
          <p:nvPr/>
        </p:nvSpPr>
        <p:spPr>
          <a:xfrm>
            <a:off x="5375516" y="3951992"/>
            <a:ext cx="227122" cy="19626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D3E5BA41-0762-4E51-AA05-804B9557D2BC}"/>
              </a:ext>
            </a:extLst>
          </p:cNvPr>
          <p:cNvSpPr txBox="1"/>
          <p:nvPr/>
        </p:nvSpPr>
        <p:spPr>
          <a:xfrm>
            <a:off x="5490029" y="4325219"/>
            <a:ext cx="994759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2"/>
                </a:solidFill>
              </a:rPr>
              <a:t>/auto/data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5C1EA0FC-C14E-4C63-9C2D-3F0E099D80AD}"/>
              </a:ext>
            </a:extLst>
          </p:cNvPr>
          <p:cNvSpPr txBox="1"/>
          <p:nvPr/>
        </p:nvSpPr>
        <p:spPr>
          <a:xfrm>
            <a:off x="2037201" y="2707442"/>
            <a:ext cx="843501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 Gigabit</a:t>
            </a:r>
          </a:p>
        </p:txBody>
      </p:sp>
      <p:pic>
        <p:nvPicPr>
          <p:cNvPr id="73" name="Picture 72">
            <a:extLst>
              <a:ext uri="{FF2B5EF4-FFF2-40B4-BE49-F238E27FC236}">
                <a16:creationId xmlns:a16="http://schemas.microsoft.com/office/drawing/2014/main" id="{06D14FD5-6767-4F97-931C-3B740D3343C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0667" y="3859450"/>
            <a:ext cx="760488" cy="743852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96" name="Picture 95">
            <a:extLst>
              <a:ext uri="{FF2B5EF4-FFF2-40B4-BE49-F238E27FC236}">
                <a16:creationId xmlns:a16="http://schemas.microsoft.com/office/drawing/2014/main" id="{958FC7CA-5B8F-49A8-AC58-6C04A7387C6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0180" y="684895"/>
            <a:ext cx="1295870" cy="881382"/>
          </a:xfrm>
          <a:prstGeom prst="rect">
            <a:avLst/>
          </a:prstGeom>
        </p:spPr>
      </p:pic>
      <p:pic>
        <p:nvPicPr>
          <p:cNvPr id="100" name="Picture 99">
            <a:extLst>
              <a:ext uri="{FF2B5EF4-FFF2-40B4-BE49-F238E27FC236}">
                <a16:creationId xmlns:a16="http://schemas.microsoft.com/office/drawing/2014/main" id="{C91C2A52-9E22-464A-A9FE-E90C88FC369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5409" y="521854"/>
            <a:ext cx="1029397" cy="1021734"/>
          </a:xfrm>
          <a:prstGeom prst="rect">
            <a:avLst/>
          </a:prstGeom>
        </p:spPr>
      </p:pic>
      <p:cxnSp>
        <p:nvCxnSpPr>
          <p:cNvPr id="118" name="Connector: Elbow 117">
            <a:extLst>
              <a:ext uri="{FF2B5EF4-FFF2-40B4-BE49-F238E27FC236}">
                <a16:creationId xmlns:a16="http://schemas.microsoft.com/office/drawing/2014/main" id="{F14434E3-35C0-4723-84A5-4D0AC5A39663}"/>
              </a:ext>
            </a:extLst>
          </p:cNvPr>
          <p:cNvCxnSpPr>
            <a:cxnSpLocks/>
          </p:cNvCxnSpPr>
          <p:nvPr/>
        </p:nvCxnSpPr>
        <p:spPr>
          <a:xfrm rot="10800000">
            <a:off x="2151023" y="1746708"/>
            <a:ext cx="1670737" cy="1078477"/>
          </a:xfrm>
          <a:prstGeom prst="bentConnector3">
            <a:avLst>
              <a:gd name="adj1" fmla="val 21988"/>
            </a:avLst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128" name="Ink 127">
                <a:extLst>
                  <a:ext uri="{FF2B5EF4-FFF2-40B4-BE49-F238E27FC236}">
                    <a16:creationId xmlns:a16="http://schemas.microsoft.com/office/drawing/2014/main" id="{CFEF6AC4-B553-4920-8BCE-14EE6E416993}"/>
                  </a:ext>
                </a:extLst>
              </p14:cNvPr>
              <p14:cNvContentPartPr/>
              <p14:nvPr/>
            </p14:nvContentPartPr>
            <p14:xfrm>
              <a:off x="2282040" y="3966840"/>
              <a:ext cx="360" cy="360"/>
            </p14:xfrm>
          </p:contentPart>
        </mc:Choice>
        <mc:Fallback xmlns="">
          <p:pic>
            <p:nvPicPr>
              <p:cNvPr id="128" name="Ink 127">
                <a:extLst>
                  <a:ext uri="{FF2B5EF4-FFF2-40B4-BE49-F238E27FC236}">
                    <a16:creationId xmlns:a16="http://schemas.microsoft.com/office/drawing/2014/main" id="{CFEF6AC4-B553-4920-8BCE-14EE6E416993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2273040" y="3958200"/>
                <a:ext cx="18000" cy="18000"/>
              </a:xfrm>
              <a:prstGeom prst="rect">
                <a:avLst/>
              </a:prstGeom>
            </p:spPr>
          </p:pic>
        </mc:Fallback>
      </mc:AlternateContent>
      <p:pic>
        <p:nvPicPr>
          <p:cNvPr id="133" name="Picture 132">
            <a:extLst>
              <a:ext uri="{FF2B5EF4-FFF2-40B4-BE49-F238E27FC236}">
                <a16:creationId xmlns:a16="http://schemas.microsoft.com/office/drawing/2014/main" id="{D2D04820-0294-4648-9BE7-8696D856F6CC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2602" y="343908"/>
            <a:ext cx="1063820" cy="973006"/>
          </a:xfrm>
          <a:prstGeom prst="rect">
            <a:avLst/>
          </a:prstGeom>
        </p:spPr>
      </p:pic>
      <p:pic>
        <p:nvPicPr>
          <p:cNvPr id="140" name="Graphic 139">
            <a:extLst>
              <a:ext uri="{FF2B5EF4-FFF2-40B4-BE49-F238E27FC236}">
                <a16:creationId xmlns:a16="http://schemas.microsoft.com/office/drawing/2014/main" id="{936525D3-BBA9-4A2F-879C-C3629079DD59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1174106" y="1936058"/>
            <a:ext cx="613337" cy="181517"/>
          </a:xfrm>
          <a:prstGeom prst="rect">
            <a:avLst/>
          </a:prstGeom>
        </p:spPr>
      </p:pic>
      <p:pic>
        <p:nvPicPr>
          <p:cNvPr id="141" name="Graphic 140">
            <a:extLst>
              <a:ext uri="{FF2B5EF4-FFF2-40B4-BE49-F238E27FC236}">
                <a16:creationId xmlns:a16="http://schemas.microsoft.com/office/drawing/2014/main" id="{8397B884-7D1C-4323-9ED6-8318F5DE0D04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7253328" y="1671291"/>
            <a:ext cx="853872" cy="252703"/>
          </a:xfrm>
          <a:prstGeom prst="rect">
            <a:avLst/>
          </a:prstGeom>
        </p:spPr>
      </p:pic>
      <p:pic>
        <p:nvPicPr>
          <p:cNvPr id="142" name="Graphic 141">
            <a:extLst>
              <a:ext uri="{FF2B5EF4-FFF2-40B4-BE49-F238E27FC236}">
                <a16:creationId xmlns:a16="http://schemas.microsoft.com/office/drawing/2014/main" id="{B276B624-F48C-471F-8E8A-89D11E4EF151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7560937" y="2160028"/>
            <a:ext cx="803073" cy="237669"/>
          </a:xfrm>
          <a:prstGeom prst="rect">
            <a:avLst/>
          </a:prstGeom>
        </p:spPr>
      </p:pic>
      <p:pic>
        <p:nvPicPr>
          <p:cNvPr id="143" name="Graphic 142">
            <a:extLst>
              <a:ext uri="{FF2B5EF4-FFF2-40B4-BE49-F238E27FC236}">
                <a16:creationId xmlns:a16="http://schemas.microsoft.com/office/drawing/2014/main" id="{03C02081-E72E-41DD-A140-C58F36ACA2F5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7795419" y="2652186"/>
            <a:ext cx="719931" cy="213064"/>
          </a:xfrm>
          <a:prstGeom prst="rect">
            <a:avLst/>
          </a:prstGeom>
        </p:spPr>
      </p:pic>
      <p:pic>
        <p:nvPicPr>
          <p:cNvPr id="144" name="Graphic 143">
            <a:extLst>
              <a:ext uri="{FF2B5EF4-FFF2-40B4-BE49-F238E27FC236}">
                <a16:creationId xmlns:a16="http://schemas.microsoft.com/office/drawing/2014/main" id="{1C520429-3C30-45DC-84B4-AA1D9AFAB0D4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7884622" y="3116499"/>
            <a:ext cx="803073" cy="237669"/>
          </a:xfrm>
          <a:prstGeom prst="rect">
            <a:avLst/>
          </a:prstGeom>
        </p:spPr>
      </p:pic>
      <p:cxnSp>
        <p:nvCxnSpPr>
          <p:cNvPr id="151" name="Connector: Elbow 150">
            <a:extLst>
              <a:ext uri="{FF2B5EF4-FFF2-40B4-BE49-F238E27FC236}">
                <a16:creationId xmlns:a16="http://schemas.microsoft.com/office/drawing/2014/main" id="{44F7AC59-A4D2-4B77-9947-F2CF4802113A}"/>
              </a:ext>
            </a:extLst>
          </p:cNvPr>
          <p:cNvCxnSpPr>
            <a:cxnSpLocks/>
          </p:cNvCxnSpPr>
          <p:nvPr/>
        </p:nvCxnSpPr>
        <p:spPr>
          <a:xfrm rot="5400000" flipH="1" flipV="1">
            <a:off x="3828740" y="2016046"/>
            <a:ext cx="1296382" cy="321895"/>
          </a:xfrm>
          <a:prstGeom prst="bentConnector3">
            <a:avLst>
              <a:gd name="adj1" fmla="val 50000"/>
            </a:avLst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52" name="Connector: Elbow 151">
            <a:extLst>
              <a:ext uri="{FF2B5EF4-FFF2-40B4-BE49-F238E27FC236}">
                <a16:creationId xmlns:a16="http://schemas.microsoft.com/office/drawing/2014/main" id="{6018661F-B711-41E5-BFE2-34C1E940ECE1}"/>
              </a:ext>
            </a:extLst>
          </p:cNvPr>
          <p:cNvCxnSpPr>
            <a:cxnSpLocks/>
          </p:cNvCxnSpPr>
          <p:nvPr/>
        </p:nvCxnSpPr>
        <p:spPr>
          <a:xfrm rot="16200000" flipV="1">
            <a:off x="3164012" y="1929039"/>
            <a:ext cx="1391267" cy="380571"/>
          </a:xfrm>
          <a:prstGeom prst="bentConnector3">
            <a:avLst>
              <a:gd name="adj1" fmla="val 50000"/>
            </a:avLst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53" name="Connector: Elbow 152">
            <a:extLst>
              <a:ext uri="{FF2B5EF4-FFF2-40B4-BE49-F238E27FC236}">
                <a16:creationId xmlns:a16="http://schemas.microsoft.com/office/drawing/2014/main" id="{DA2BFAC0-3E7D-4620-90D9-36EDBF2D3570}"/>
              </a:ext>
            </a:extLst>
          </p:cNvPr>
          <p:cNvCxnSpPr>
            <a:cxnSpLocks/>
          </p:cNvCxnSpPr>
          <p:nvPr/>
        </p:nvCxnSpPr>
        <p:spPr>
          <a:xfrm rot="5400000" flipH="1" flipV="1">
            <a:off x="4406005" y="1742111"/>
            <a:ext cx="1508269" cy="657878"/>
          </a:xfrm>
          <a:prstGeom prst="bentConnector3">
            <a:avLst>
              <a:gd name="adj1" fmla="val 50000"/>
            </a:avLst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156" name="Picture 155">
            <a:extLst>
              <a:ext uri="{FF2B5EF4-FFF2-40B4-BE49-F238E27FC236}">
                <a16:creationId xmlns:a16="http://schemas.microsoft.com/office/drawing/2014/main" id="{9C4AA0A2-B2E4-41D1-B9A9-258AE2047613}"/>
              </a:ext>
            </a:extLst>
          </p:cNvPr>
          <p:cNvPicPr>
            <a:picLocks noChangeAspect="1"/>
          </p:cNvPicPr>
          <p:nvPr/>
        </p:nvPicPr>
        <p:blipFill rotWithShape="1">
          <a:blip r:embed="rId1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815" r="33420"/>
          <a:stretch/>
        </p:blipFill>
        <p:spPr>
          <a:xfrm rot="19994905">
            <a:off x="5208649" y="2190071"/>
            <a:ext cx="383759" cy="461305"/>
          </a:xfrm>
          <a:prstGeom prst="rect">
            <a:avLst/>
          </a:prstGeom>
        </p:spPr>
      </p:pic>
      <p:pic>
        <p:nvPicPr>
          <p:cNvPr id="157" name="Picture 156">
            <a:extLst>
              <a:ext uri="{FF2B5EF4-FFF2-40B4-BE49-F238E27FC236}">
                <a16:creationId xmlns:a16="http://schemas.microsoft.com/office/drawing/2014/main" id="{1B85DF84-DB35-4374-85CF-EA3BEEAF1411}"/>
              </a:ext>
            </a:extLst>
          </p:cNvPr>
          <p:cNvPicPr>
            <a:picLocks noChangeAspect="1"/>
          </p:cNvPicPr>
          <p:nvPr/>
        </p:nvPicPr>
        <p:blipFill rotWithShape="1">
          <a:blip r:embed="rId1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815" r="33420"/>
          <a:stretch/>
        </p:blipFill>
        <p:spPr>
          <a:xfrm rot="3927539">
            <a:off x="4997975" y="3060722"/>
            <a:ext cx="353715" cy="461305"/>
          </a:xfrm>
          <a:prstGeom prst="rect">
            <a:avLst/>
          </a:prstGeom>
        </p:spPr>
      </p:pic>
      <p:pic>
        <p:nvPicPr>
          <p:cNvPr id="162" name="Picture 161">
            <a:extLst>
              <a:ext uri="{FF2B5EF4-FFF2-40B4-BE49-F238E27FC236}">
                <a16:creationId xmlns:a16="http://schemas.microsoft.com/office/drawing/2014/main" id="{719F6632-45F5-4772-8989-AD7D8F0C04A6}"/>
              </a:ext>
            </a:extLst>
          </p:cNvPr>
          <p:cNvPicPr>
            <a:picLocks noChangeAspect="1"/>
          </p:cNvPicPr>
          <p:nvPr/>
        </p:nvPicPr>
        <p:blipFill rotWithShape="1">
          <a:blip r:embed="rId1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815" r="33420"/>
          <a:stretch/>
        </p:blipFill>
        <p:spPr>
          <a:xfrm rot="19994905">
            <a:off x="2306612" y="3270894"/>
            <a:ext cx="383759" cy="461305"/>
          </a:xfrm>
          <a:prstGeom prst="rect">
            <a:avLst/>
          </a:prstGeom>
        </p:spPr>
      </p:pic>
      <p:sp>
        <p:nvSpPr>
          <p:cNvPr id="163" name="Arrow: Curved Left 162">
            <a:extLst>
              <a:ext uri="{FF2B5EF4-FFF2-40B4-BE49-F238E27FC236}">
                <a16:creationId xmlns:a16="http://schemas.microsoft.com/office/drawing/2014/main" id="{DF3F5FF9-D1B7-4A2D-855D-E76F8470ABBA}"/>
              </a:ext>
            </a:extLst>
          </p:cNvPr>
          <p:cNvSpPr/>
          <p:nvPr/>
        </p:nvSpPr>
        <p:spPr>
          <a:xfrm rot="13671318" flipV="1">
            <a:off x="4824788" y="2165688"/>
            <a:ext cx="700089" cy="1709522"/>
          </a:xfrm>
          <a:prstGeom prst="curvedLeftArrow">
            <a:avLst>
              <a:gd name="adj1" fmla="val 12048"/>
              <a:gd name="adj2" fmla="val 23044"/>
              <a:gd name="adj3" fmla="val 25412"/>
            </a:avLst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64" name="Arrow: Curved Left 163">
            <a:extLst>
              <a:ext uri="{FF2B5EF4-FFF2-40B4-BE49-F238E27FC236}">
                <a16:creationId xmlns:a16="http://schemas.microsoft.com/office/drawing/2014/main" id="{2C96DE12-B6B9-4AA7-8DA0-96AAFC9FAAF8}"/>
              </a:ext>
            </a:extLst>
          </p:cNvPr>
          <p:cNvSpPr/>
          <p:nvPr/>
        </p:nvSpPr>
        <p:spPr>
          <a:xfrm rot="3634220" flipH="1" flipV="1">
            <a:off x="5266162" y="2013440"/>
            <a:ext cx="519159" cy="1709522"/>
          </a:xfrm>
          <a:prstGeom prst="curvedLeftArrow">
            <a:avLst>
              <a:gd name="adj1" fmla="val 12048"/>
              <a:gd name="adj2" fmla="val 23044"/>
              <a:gd name="adj3" fmla="val 25412"/>
            </a:avLst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65" name="Arrow: Curved Left 164">
            <a:extLst>
              <a:ext uri="{FF2B5EF4-FFF2-40B4-BE49-F238E27FC236}">
                <a16:creationId xmlns:a16="http://schemas.microsoft.com/office/drawing/2014/main" id="{C73899FB-A3BB-4558-A258-FA6C0CFADF19}"/>
              </a:ext>
            </a:extLst>
          </p:cNvPr>
          <p:cNvSpPr/>
          <p:nvPr/>
        </p:nvSpPr>
        <p:spPr>
          <a:xfrm rot="4246999" flipH="1" flipV="1">
            <a:off x="4073181" y="820249"/>
            <a:ext cx="519159" cy="4366237"/>
          </a:xfrm>
          <a:prstGeom prst="curvedLeftArrow">
            <a:avLst>
              <a:gd name="adj1" fmla="val 12048"/>
              <a:gd name="adj2" fmla="val 23044"/>
              <a:gd name="adj3" fmla="val 25412"/>
            </a:avLst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cxnSp>
        <p:nvCxnSpPr>
          <p:cNvPr id="166" name="Straight Connector 165">
            <a:extLst>
              <a:ext uri="{FF2B5EF4-FFF2-40B4-BE49-F238E27FC236}">
                <a16:creationId xmlns:a16="http://schemas.microsoft.com/office/drawing/2014/main" id="{1C3647A1-554E-490A-B6FF-545C2162471D}"/>
              </a:ext>
            </a:extLst>
          </p:cNvPr>
          <p:cNvCxnSpPr>
            <a:cxnSpLocks/>
          </p:cNvCxnSpPr>
          <p:nvPr/>
        </p:nvCxnSpPr>
        <p:spPr>
          <a:xfrm flipH="1" flipV="1">
            <a:off x="4831200" y="3183629"/>
            <a:ext cx="125841" cy="509522"/>
          </a:xfrm>
          <a:prstGeom prst="line">
            <a:avLst/>
          </a:prstGeom>
          <a:ln>
            <a:headEnd type="none"/>
            <a:tailEnd type="non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67" name="Straight Connector 166">
            <a:extLst>
              <a:ext uri="{FF2B5EF4-FFF2-40B4-BE49-F238E27FC236}">
                <a16:creationId xmlns:a16="http://schemas.microsoft.com/office/drawing/2014/main" id="{81B84B80-7B9B-4698-BACB-E7403A6D98CC}"/>
              </a:ext>
            </a:extLst>
          </p:cNvPr>
          <p:cNvCxnSpPr>
            <a:cxnSpLocks/>
          </p:cNvCxnSpPr>
          <p:nvPr/>
        </p:nvCxnSpPr>
        <p:spPr>
          <a:xfrm flipH="1" flipV="1">
            <a:off x="4308699" y="3183629"/>
            <a:ext cx="45695" cy="523196"/>
          </a:xfrm>
          <a:prstGeom prst="line">
            <a:avLst/>
          </a:prstGeom>
          <a:ln>
            <a:headEnd type="none"/>
            <a:tailEnd type="non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pic>
        <p:nvPicPr>
          <p:cNvPr id="168" name="Picture 167">
            <a:extLst>
              <a:ext uri="{FF2B5EF4-FFF2-40B4-BE49-F238E27FC236}">
                <a16:creationId xmlns:a16="http://schemas.microsoft.com/office/drawing/2014/main" id="{3B972709-9DB9-42D3-A201-0A870A4E82BA}"/>
              </a:ext>
            </a:extLst>
          </p:cNvPr>
          <p:cNvPicPr>
            <a:picLocks noChangeAspect="1"/>
          </p:cNvPicPr>
          <p:nvPr/>
        </p:nvPicPr>
        <p:blipFill rotWithShape="1">
          <a:blip r:embed="rId1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815" r="33420"/>
          <a:stretch/>
        </p:blipFill>
        <p:spPr>
          <a:xfrm rot="4144987">
            <a:off x="4385555" y="3327204"/>
            <a:ext cx="323661" cy="389063"/>
          </a:xfrm>
          <a:prstGeom prst="rect">
            <a:avLst/>
          </a:prstGeom>
        </p:spPr>
      </p:pic>
      <p:pic>
        <p:nvPicPr>
          <p:cNvPr id="6146" name="Picture 2" descr="Free Conductor Cliparts, Download Free Conductor Cliparts png images, Free  ClipArts on Clipart Library">
            <a:extLst>
              <a:ext uri="{FF2B5EF4-FFF2-40B4-BE49-F238E27FC236}">
                <a16:creationId xmlns:a16="http://schemas.microsoft.com/office/drawing/2014/main" id="{C504829B-3C86-4D9B-8F46-39E3898B64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9865" y="2229467"/>
            <a:ext cx="483006" cy="710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0" name="Picture 169">
            <a:extLst>
              <a:ext uri="{FF2B5EF4-FFF2-40B4-BE49-F238E27FC236}">
                <a16:creationId xmlns:a16="http://schemas.microsoft.com/office/drawing/2014/main" id="{1E1B59FF-A29E-4363-8C3F-0896B28BF0AA}"/>
              </a:ext>
            </a:extLst>
          </p:cNvPr>
          <p:cNvPicPr>
            <a:picLocks noChangeAspect="1"/>
          </p:cNvPicPr>
          <p:nvPr/>
        </p:nvPicPr>
        <p:blipFill rotWithShape="1">
          <a:blip r:embed="rId1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815" r="33420"/>
          <a:stretch/>
        </p:blipFill>
        <p:spPr>
          <a:xfrm rot="19994905">
            <a:off x="2895815" y="3207318"/>
            <a:ext cx="383759" cy="461305"/>
          </a:xfrm>
          <a:prstGeom prst="rect">
            <a:avLst/>
          </a:prstGeom>
        </p:spPr>
      </p:pic>
      <p:pic>
        <p:nvPicPr>
          <p:cNvPr id="171" name="Picture 170">
            <a:extLst>
              <a:ext uri="{FF2B5EF4-FFF2-40B4-BE49-F238E27FC236}">
                <a16:creationId xmlns:a16="http://schemas.microsoft.com/office/drawing/2014/main" id="{A0C5D6F4-48CD-4EA9-870D-8BA03110C92D}"/>
              </a:ext>
            </a:extLst>
          </p:cNvPr>
          <p:cNvPicPr>
            <a:picLocks noChangeAspect="1"/>
          </p:cNvPicPr>
          <p:nvPr/>
        </p:nvPicPr>
        <p:blipFill rotWithShape="1">
          <a:blip r:embed="rId1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815" r="33420"/>
          <a:stretch/>
        </p:blipFill>
        <p:spPr>
          <a:xfrm rot="356945" flipH="1">
            <a:off x="5742972" y="2159464"/>
            <a:ext cx="314907" cy="4613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005821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F5781C-B285-440D-87B7-266DB918BC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Preparing a job submission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6289EF-B816-4161-A9E9-883E919F0C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Two files to be prepared: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/>
              <a:t>1. The submission file: (.sub)</a:t>
            </a:r>
          </a:p>
          <a:p>
            <a:pPr lvl="1"/>
            <a:r>
              <a:rPr lang="en-US" dirty="0"/>
              <a:t>Contains all the parameters that </a:t>
            </a:r>
            <a:r>
              <a:rPr lang="en-US" dirty="0" err="1"/>
              <a:t>HTCondor</a:t>
            </a:r>
            <a:r>
              <a:rPr lang="en-US" dirty="0"/>
              <a:t> needs to run your executable on the available slots of the computing pool</a:t>
            </a:r>
          </a:p>
          <a:p>
            <a:pPr lvl="1"/>
            <a:endParaRPr lang="en-US" dirty="0"/>
          </a:p>
          <a:p>
            <a:pPr marL="0" indent="0">
              <a:buNone/>
            </a:pPr>
            <a:r>
              <a:rPr lang="en-US" dirty="0"/>
              <a:t>2. The executable: typically a bash script</a:t>
            </a:r>
          </a:p>
          <a:p>
            <a:pPr lvl="1"/>
            <a:r>
              <a:rPr lang="en-US" dirty="0"/>
              <a:t>Sets up your environment, folder structure</a:t>
            </a:r>
          </a:p>
          <a:p>
            <a:pPr lvl="1"/>
            <a:r>
              <a:rPr lang="en-US" dirty="0"/>
              <a:t>(maybe) takes the arguments passed from the submission file to execute the program in a different way</a:t>
            </a:r>
          </a:p>
          <a:p>
            <a:pPr lvl="2"/>
            <a:r>
              <a:rPr lang="en-US" dirty="0"/>
              <a:t>i.e. random number seed, input files, etc. 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9EEA70-56D8-4989-92FE-F819F5B5EB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19C8FE-E334-44A5-9BBB-8020C360702D}" type="datetime1">
              <a:rPr lang="en-US" smtClean="0"/>
              <a:t>15-Apr-25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2A447F-3F54-494A-843B-65229A618A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Blake Leverington -- LHCb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632076D-EF59-4D78-80DC-B7468C7A64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46D39-289F-4B16-8B0D-BB0C4022DF6C}" type="slidenum">
              <a:rPr lang="en-US" smtClean="0"/>
              <a:pPr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111381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68D03E-9045-48EE-B296-80DF06A104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job submission file: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F2A12A-093C-4CCA-A6E3-94FCF4A54F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1C6023-1A91-41D5-AFE2-164FF331EB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19C8FE-E334-44A5-9BBB-8020C360702D}" type="datetime1">
              <a:rPr lang="en-US" smtClean="0"/>
              <a:t>15-Apr-25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5F3C79-145C-458B-BDE2-D61867BC18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Blake Leverington -- LHCb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33DF07-3641-418A-8D6A-2AD1C55BA2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46D39-289F-4B16-8B0D-BB0C4022DF6C}" type="slidenum">
              <a:rPr lang="en-US" smtClean="0"/>
              <a:pPr/>
              <a:t>23</a:t>
            </a:fld>
            <a:endParaRPr lang="en-US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2F6558B1-C598-4F5A-B527-C452FC6C1F2B}"/>
              </a:ext>
            </a:extLst>
          </p:cNvPr>
          <p:cNvSpPr txBox="1">
            <a:spLocks/>
          </p:cNvSpPr>
          <p:nvPr/>
        </p:nvSpPr>
        <p:spPr>
          <a:xfrm>
            <a:off x="426945" y="1046586"/>
            <a:ext cx="7886700" cy="3746358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t">
            <a:normAutofit fontScale="92500"/>
          </a:bodyPr>
          <a:lstStyle>
            <a:lvl1pPr marL="171446" indent="-171446" algn="l" defTabSz="685783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37" indent="-171446" algn="l" defTabSz="68578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28" indent="-171446" algn="l" defTabSz="68578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20" indent="-171446" algn="l" defTabSz="68578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12" indent="-171446" algn="l" defTabSz="68578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03" indent="-171446" algn="l" defTabSz="68578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795" indent="-171446" algn="l" defTabSz="68578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686" indent="-171446" algn="l" defTabSz="68578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577" indent="-171446" algn="l" defTabSz="68578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900" dirty="0">
                <a:solidFill>
                  <a:schemeClr val="bg1"/>
                </a:solidFill>
                <a:latin typeface="Consolas" panose="020B0609020204030204" pitchFamily="49" charset="0"/>
              </a:rPr>
              <a:t>#</a:t>
            </a:r>
            <a:r>
              <a:rPr lang="en-US" sz="900" dirty="0" err="1">
                <a:solidFill>
                  <a:schemeClr val="bg1"/>
                </a:solidFill>
                <a:latin typeface="Consolas" panose="020B0609020204030204" pitchFamily="49" charset="0"/>
              </a:rPr>
              <a:t>examplejob.sub</a:t>
            </a:r>
            <a:endParaRPr lang="en-US" sz="900" dirty="0">
              <a:solidFill>
                <a:schemeClr val="bg1"/>
              </a:solidFill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900" dirty="0">
                <a:solidFill>
                  <a:schemeClr val="bg1"/>
                </a:solidFill>
                <a:latin typeface="Consolas" panose="020B0609020204030204" pitchFamily="49" charset="0"/>
              </a:rPr>
              <a:t># Generic job which will run under local CentOS7 container, on modern servers only  What to run and arguments, can (and probably always should be) a script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900" dirty="0">
                <a:solidFill>
                  <a:srgbClr val="00B050"/>
                </a:solidFill>
                <a:latin typeface="Consolas" panose="020B0609020204030204" pitchFamily="49" charset="0"/>
              </a:rPr>
              <a:t>executable            = ./job.sh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900" dirty="0">
                <a:solidFill>
                  <a:srgbClr val="00B050"/>
                </a:solidFill>
                <a:latin typeface="Consolas" panose="020B0609020204030204" pitchFamily="49" charset="0"/>
              </a:rPr>
              <a:t>arguments             = $(</a:t>
            </a:r>
            <a:r>
              <a:rPr lang="en-US" sz="900" dirty="0" err="1">
                <a:solidFill>
                  <a:srgbClr val="00B050"/>
                </a:solidFill>
                <a:latin typeface="Consolas" panose="020B0609020204030204" pitchFamily="49" charset="0"/>
              </a:rPr>
              <a:t>ClusterId</a:t>
            </a:r>
            <a:r>
              <a:rPr lang="en-US" sz="900" dirty="0">
                <a:solidFill>
                  <a:srgbClr val="00B050"/>
                </a:solidFill>
                <a:latin typeface="Consolas" panose="020B0609020204030204" pitchFamily="49" charset="0"/>
              </a:rPr>
              <a:t>) $(</a:t>
            </a:r>
            <a:r>
              <a:rPr lang="en-US" sz="900" dirty="0" err="1">
                <a:solidFill>
                  <a:srgbClr val="00B050"/>
                </a:solidFill>
                <a:latin typeface="Consolas" panose="020B0609020204030204" pitchFamily="49" charset="0"/>
              </a:rPr>
              <a:t>ProcId</a:t>
            </a:r>
            <a:r>
              <a:rPr lang="en-US" sz="900" dirty="0">
                <a:solidFill>
                  <a:srgbClr val="00B050"/>
                </a:solidFill>
                <a:latin typeface="Consolas" panose="020B0609020204030204" pitchFamily="49" charset="0"/>
              </a:rPr>
              <a:t>)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900" dirty="0">
                <a:solidFill>
                  <a:schemeClr val="bg1"/>
                </a:solidFill>
                <a:latin typeface="Consolas" panose="020B0609020204030204" pitchFamily="49" charset="0"/>
              </a:rPr>
              <a:t># $(</a:t>
            </a:r>
            <a:r>
              <a:rPr lang="en-US" sz="900" dirty="0" err="1">
                <a:solidFill>
                  <a:schemeClr val="bg1"/>
                </a:solidFill>
                <a:latin typeface="Consolas" panose="020B0609020204030204" pitchFamily="49" charset="0"/>
              </a:rPr>
              <a:t>ClusterId</a:t>
            </a:r>
            <a:r>
              <a:rPr lang="en-US" sz="900" dirty="0">
                <a:solidFill>
                  <a:schemeClr val="bg1"/>
                </a:solidFill>
                <a:latin typeface="Consolas" panose="020B0609020204030204" pitchFamily="49" charset="0"/>
              </a:rPr>
              <a:t>) is the number assigned to the group of sub-jobs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900" dirty="0">
                <a:solidFill>
                  <a:schemeClr val="bg1"/>
                </a:solidFill>
                <a:latin typeface="Consolas" panose="020B0609020204030204" pitchFamily="49" charset="0"/>
              </a:rPr>
              <a:t># $(</a:t>
            </a:r>
            <a:r>
              <a:rPr lang="en-US" sz="900" dirty="0" err="1">
                <a:solidFill>
                  <a:schemeClr val="bg1"/>
                </a:solidFill>
                <a:latin typeface="Consolas" panose="020B0609020204030204" pitchFamily="49" charset="0"/>
              </a:rPr>
              <a:t>ProcId</a:t>
            </a:r>
            <a:r>
              <a:rPr lang="en-US" sz="900" dirty="0">
                <a:solidFill>
                  <a:schemeClr val="bg1"/>
                </a:solidFill>
                <a:latin typeface="Consolas" panose="020B0609020204030204" pitchFamily="49" charset="0"/>
              </a:rPr>
              <a:t>)  is the number assigned to each sub-job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900" dirty="0">
                <a:solidFill>
                  <a:schemeClr val="bg1"/>
                </a:solidFill>
                <a:latin typeface="Consolas" panose="020B0609020204030204" pitchFamily="49" charset="0"/>
              </a:rPr>
              <a:t># Safe option, so files are not transfer when not required (our servers have access # to the same storage, /auto/work, /auto/data, /home).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900" dirty="0" err="1">
                <a:solidFill>
                  <a:srgbClr val="00B050"/>
                </a:solidFill>
                <a:latin typeface="Consolas" panose="020B0609020204030204" pitchFamily="49" charset="0"/>
              </a:rPr>
              <a:t>should_transfer_files</a:t>
            </a:r>
            <a:r>
              <a:rPr lang="en-US" sz="900" dirty="0">
                <a:solidFill>
                  <a:srgbClr val="00B050"/>
                </a:solidFill>
                <a:latin typeface="Consolas" panose="020B0609020204030204" pitchFamily="49" charset="0"/>
              </a:rPr>
              <a:t> = IF_NEEDED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en-US" sz="900" dirty="0">
              <a:solidFill>
                <a:schemeClr val="bg1"/>
              </a:solidFill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900" dirty="0">
                <a:solidFill>
                  <a:schemeClr val="bg1"/>
                </a:solidFill>
                <a:latin typeface="Consolas" panose="020B0609020204030204" pitchFamily="49" charset="0"/>
              </a:rPr>
              <a:t># Without variable part, output files will be the same for all jobs. # That can be confusing.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900" dirty="0">
                <a:solidFill>
                  <a:srgbClr val="00B050"/>
                </a:solidFill>
                <a:latin typeface="Consolas" panose="020B0609020204030204" pitchFamily="49" charset="0"/>
              </a:rPr>
              <a:t>output                = output/$(</a:t>
            </a:r>
            <a:r>
              <a:rPr lang="en-US" sz="900" dirty="0" err="1">
                <a:solidFill>
                  <a:srgbClr val="00B050"/>
                </a:solidFill>
                <a:latin typeface="Consolas" panose="020B0609020204030204" pitchFamily="49" charset="0"/>
              </a:rPr>
              <a:t>ClusterId</a:t>
            </a:r>
            <a:r>
              <a:rPr lang="en-US" sz="900" dirty="0">
                <a:solidFill>
                  <a:srgbClr val="00B050"/>
                </a:solidFill>
                <a:latin typeface="Consolas" panose="020B0609020204030204" pitchFamily="49" charset="0"/>
              </a:rPr>
              <a:t>)/job.$(</a:t>
            </a:r>
            <a:r>
              <a:rPr lang="en-US" sz="900" dirty="0" err="1">
                <a:solidFill>
                  <a:srgbClr val="00B050"/>
                </a:solidFill>
                <a:latin typeface="Consolas" panose="020B0609020204030204" pitchFamily="49" charset="0"/>
              </a:rPr>
              <a:t>ProcId</a:t>
            </a:r>
            <a:r>
              <a:rPr lang="en-US" sz="900" dirty="0">
                <a:solidFill>
                  <a:srgbClr val="00B050"/>
                </a:solidFill>
                <a:latin typeface="Consolas" panose="020B0609020204030204" pitchFamily="49" charset="0"/>
              </a:rPr>
              <a:t>).out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900" dirty="0">
                <a:solidFill>
                  <a:srgbClr val="00B050"/>
                </a:solidFill>
                <a:latin typeface="Consolas" panose="020B0609020204030204" pitchFamily="49" charset="0"/>
              </a:rPr>
              <a:t>error                 = output/$(</a:t>
            </a:r>
            <a:r>
              <a:rPr lang="en-US" sz="900" dirty="0" err="1">
                <a:solidFill>
                  <a:srgbClr val="00B050"/>
                </a:solidFill>
                <a:latin typeface="Consolas" panose="020B0609020204030204" pitchFamily="49" charset="0"/>
              </a:rPr>
              <a:t>ClusterId</a:t>
            </a:r>
            <a:r>
              <a:rPr lang="en-US" sz="900" dirty="0">
                <a:solidFill>
                  <a:srgbClr val="00B050"/>
                </a:solidFill>
                <a:latin typeface="Consolas" panose="020B0609020204030204" pitchFamily="49" charset="0"/>
              </a:rPr>
              <a:t>)/job.$(</a:t>
            </a:r>
            <a:r>
              <a:rPr lang="en-US" sz="900" dirty="0" err="1">
                <a:solidFill>
                  <a:srgbClr val="00B050"/>
                </a:solidFill>
                <a:latin typeface="Consolas" panose="020B0609020204030204" pitchFamily="49" charset="0"/>
              </a:rPr>
              <a:t>ProcId</a:t>
            </a:r>
            <a:r>
              <a:rPr lang="en-US" sz="900" dirty="0">
                <a:solidFill>
                  <a:srgbClr val="00B050"/>
                </a:solidFill>
                <a:latin typeface="Consolas" panose="020B0609020204030204" pitchFamily="49" charset="0"/>
              </a:rPr>
              <a:t>).err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900" dirty="0">
                <a:solidFill>
                  <a:srgbClr val="00B050"/>
                </a:solidFill>
                <a:latin typeface="Consolas" panose="020B0609020204030204" pitchFamily="49" charset="0"/>
              </a:rPr>
              <a:t>log                   = output/$(</a:t>
            </a:r>
            <a:r>
              <a:rPr lang="en-US" sz="900" dirty="0" err="1">
                <a:solidFill>
                  <a:srgbClr val="00B050"/>
                </a:solidFill>
                <a:latin typeface="Consolas" panose="020B0609020204030204" pitchFamily="49" charset="0"/>
              </a:rPr>
              <a:t>ClusterId</a:t>
            </a:r>
            <a:r>
              <a:rPr lang="en-US" sz="900" dirty="0">
                <a:solidFill>
                  <a:srgbClr val="00B050"/>
                </a:solidFill>
                <a:latin typeface="Consolas" panose="020B0609020204030204" pitchFamily="49" charset="0"/>
              </a:rPr>
              <a:t>)/job.log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en-US" sz="900" dirty="0">
              <a:solidFill>
                <a:schemeClr val="bg1"/>
              </a:solidFill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900" dirty="0">
                <a:solidFill>
                  <a:schemeClr val="bg1"/>
                </a:solidFill>
                <a:latin typeface="Consolas" panose="020B0609020204030204" pitchFamily="49" charset="0"/>
              </a:rPr>
              <a:t># It is possible apply current environment variables in jobs, with the following # flag. But in general when particular environment is required, safe option # is directly call the script which setup correct environment (</a:t>
            </a:r>
            <a:r>
              <a:rPr lang="en-US" sz="900" dirty="0" err="1">
                <a:solidFill>
                  <a:schemeClr val="bg1"/>
                </a:solidFill>
                <a:latin typeface="Consolas" panose="020B0609020204030204" pitchFamily="49" charset="0"/>
              </a:rPr>
              <a:t>lb</a:t>
            </a:r>
            <a:r>
              <a:rPr lang="en-US" sz="900" dirty="0">
                <a:solidFill>
                  <a:schemeClr val="bg1"/>
                </a:solidFill>
                <a:latin typeface="Consolas" panose="020B0609020204030204" pitchFamily="49" charset="0"/>
              </a:rPr>
              <a:t>-run, </a:t>
            </a:r>
            <a:r>
              <a:rPr lang="en-US" sz="900" dirty="0" err="1">
                <a:solidFill>
                  <a:schemeClr val="bg1"/>
                </a:solidFill>
                <a:latin typeface="Consolas" panose="020B0609020204030204" pitchFamily="49" charset="0"/>
              </a:rPr>
              <a:t>etc</a:t>
            </a:r>
            <a:r>
              <a:rPr lang="en-US" sz="900" dirty="0">
                <a:solidFill>
                  <a:schemeClr val="bg1"/>
                </a:solidFill>
                <a:latin typeface="Consolas" panose="020B0609020204030204" pitchFamily="49" charset="0"/>
              </a:rPr>
              <a:t>). In LHCb case # that can also set optimal platform.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900" dirty="0">
                <a:solidFill>
                  <a:schemeClr val="bg1"/>
                </a:solidFill>
                <a:latin typeface="Consolas" panose="020B0609020204030204" pitchFamily="49" charset="0"/>
              </a:rPr>
              <a:t>#</a:t>
            </a:r>
            <a:r>
              <a:rPr lang="en-US" sz="900" dirty="0" err="1">
                <a:solidFill>
                  <a:schemeClr val="bg1"/>
                </a:solidFill>
                <a:latin typeface="Consolas" panose="020B0609020204030204" pitchFamily="49" charset="0"/>
              </a:rPr>
              <a:t>getenv</a:t>
            </a:r>
            <a:r>
              <a:rPr lang="en-US" sz="900" dirty="0">
                <a:solidFill>
                  <a:schemeClr val="bg1"/>
                </a:solidFill>
                <a:latin typeface="Consolas" panose="020B0609020204030204" pitchFamily="49" charset="0"/>
              </a:rPr>
              <a:t>                = True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900" dirty="0">
                <a:solidFill>
                  <a:schemeClr val="bg1"/>
                </a:solidFill>
                <a:latin typeface="Consolas" panose="020B0609020204030204" pitchFamily="49" charset="0"/>
              </a:rPr>
              <a:t># The following flag by itself set 2 following options. It is set by default # when </a:t>
            </a:r>
            <a:r>
              <a:rPr lang="en-US" sz="900" dirty="0" err="1">
                <a:solidFill>
                  <a:schemeClr val="bg1"/>
                </a:solidFill>
                <a:latin typeface="Consolas" panose="020B0609020204030204" pitchFamily="49" charset="0"/>
              </a:rPr>
              <a:t>submiting</a:t>
            </a:r>
            <a:r>
              <a:rPr lang="en-US" sz="900" dirty="0">
                <a:solidFill>
                  <a:schemeClr val="bg1"/>
                </a:solidFill>
                <a:latin typeface="Consolas" panose="020B0609020204030204" pitchFamily="49" charset="0"/>
              </a:rPr>
              <a:t> from CentOS7 container, but setting it explicitly produce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900" dirty="0">
                <a:solidFill>
                  <a:schemeClr val="bg1"/>
                </a:solidFill>
                <a:latin typeface="Consolas" panose="020B0609020204030204" pitchFamily="49" charset="0"/>
              </a:rPr>
              <a:t># desired result from Ubuntu as well (when </a:t>
            </a:r>
            <a:r>
              <a:rPr lang="en-US" sz="900" dirty="0" err="1">
                <a:solidFill>
                  <a:schemeClr val="bg1"/>
                </a:solidFill>
                <a:latin typeface="Consolas" panose="020B0609020204030204" pitchFamily="49" charset="0"/>
              </a:rPr>
              <a:t>submited</a:t>
            </a:r>
            <a:r>
              <a:rPr lang="en-US" sz="900" dirty="0">
                <a:solidFill>
                  <a:schemeClr val="bg1"/>
                </a:solidFill>
                <a:latin typeface="Consolas" panose="020B0609020204030204" pitchFamily="49" charset="0"/>
              </a:rPr>
              <a:t> from hosts supporting it).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900" dirty="0">
                <a:solidFill>
                  <a:srgbClr val="00B050"/>
                </a:solidFill>
                <a:latin typeface="Consolas" panose="020B0609020204030204" pitchFamily="49" charset="0"/>
              </a:rPr>
              <a:t>+</a:t>
            </a:r>
            <a:r>
              <a:rPr lang="en-US" sz="900" dirty="0" err="1">
                <a:solidFill>
                  <a:srgbClr val="00B050"/>
                </a:solidFill>
                <a:latin typeface="Consolas" panose="020B0609020204030204" pitchFamily="49" charset="0"/>
              </a:rPr>
              <a:t>FromVIRTC</a:t>
            </a:r>
            <a:r>
              <a:rPr lang="en-US" sz="900" dirty="0">
                <a:solidFill>
                  <a:srgbClr val="00B050"/>
                </a:solidFill>
                <a:latin typeface="Consolas" panose="020B0609020204030204" pitchFamily="49" charset="0"/>
              </a:rPr>
              <a:t> = "CentOS7“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900" dirty="0">
                <a:solidFill>
                  <a:schemeClr val="bg1"/>
                </a:solidFill>
                <a:latin typeface="Consolas" panose="020B0609020204030204" pitchFamily="49" charset="0"/>
              </a:rPr>
              <a:t># the number of jobs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900" dirty="0">
                <a:solidFill>
                  <a:srgbClr val="00B050"/>
                </a:solidFill>
                <a:latin typeface="Consolas" panose="020B0609020204030204" pitchFamily="49" charset="0"/>
              </a:rPr>
              <a:t>queue 10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0425A2D-A0E8-4C60-A4B6-08508782AEBA}"/>
              </a:ext>
            </a:extLst>
          </p:cNvPr>
          <p:cNvSpPr txBox="1"/>
          <p:nvPr/>
        </p:nvSpPr>
        <p:spPr>
          <a:xfrm>
            <a:off x="426945" y="601781"/>
            <a:ext cx="8004362" cy="30008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Consolas" panose="020B0609020204030204" pitchFamily="49" charset="0"/>
              </a:rPr>
              <a:t>$ </a:t>
            </a:r>
            <a:r>
              <a:rPr lang="en-US" dirty="0" err="1">
                <a:solidFill>
                  <a:schemeClr val="bg1"/>
                </a:solidFill>
                <a:latin typeface="Consolas" panose="020B0609020204030204" pitchFamily="49" charset="0"/>
              </a:rPr>
              <a:t>condor_submit</a:t>
            </a:r>
            <a:r>
              <a:rPr lang="en-US" dirty="0">
                <a:solidFill>
                  <a:schemeClr val="bg1"/>
                </a:solidFill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Consolas" panose="020B0609020204030204" pitchFamily="49" charset="0"/>
              </a:rPr>
              <a:t>examplejob.sub</a:t>
            </a:r>
            <a:endParaRPr lang="en-US" dirty="0">
              <a:latin typeface="Consolas" panose="020B0609020204030204" pitchFamily="49" charset="0"/>
            </a:endParaRPr>
          </a:p>
        </p:txBody>
      </p:sp>
      <p:sp>
        <p:nvSpPr>
          <p:cNvPr id="10" name="Rectangle 1">
            <a:extLst>
              <a:ext uri="{FF2B5EF4-FFF2-40B4-BE49-F238E27FC236}">
                <a16:creationId xmlns:a16="http://schemas.microsoft.com/office/drawing/2014/main" id="{9D375C1C-0970-4562-8CB0-07DD61F69D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144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371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288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860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43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004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</a:p>
        </p:txBody>
      </p:sp>
      <p:sp>
        <p:nvSpPr>
          <p:cNvPr id="11" name="Rectangle 2">
            <a:extLst>
              <a:ext uri="{FF2B5EF4-FFF2-40B4-BE49-F238E27FC236}">
                <a16:creationId xmlns:a16="http://schemas.microsoft.com/office/drawing/2014/main" id="{82344921-4064-4CC0-81F1-43925BC158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144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371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288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860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43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004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1BE52B6-0592-4DB2-B666-D0C6A2E2CCEC}"/>
              </a:ext>
            </a:extLst>
          </p:cNvPr>
          <p:cNvSpPr/>
          <p:nvPr/>
        </p:nvSpPr>
        <p:spPr>
          <a:xfrm>
            <a:off x="2114550" y="4456722"/>
            <a:ext cx="6655050" cy="300082"/>
          </a:xfrm>
          <a:prstGeom prst="rect">
            <a:avLst/>
          </a:prstGeom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bg1"/>
                </a:solidFill>
                <a:hlinkClick r:id="rId2"/>
              </a:rPr>
              <a:t>https://htcondor.readthedocs.io/en/latest/users-manual/submitting-a-job.html</a:t>
            </a:r>
            <a:r>
              <a:rPr lang="en-US" dirty="0">
                <a:solidFill>
                  <a:schemeClr val="bg1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7924333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7855E3-1215-4578-B25B-F0563113DC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executable: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140F26-13BA-4973-B648-D631EF8715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475371"/>
            <a:ext cx="7886700" cy="3746358"/>
          </a:xfrm>
        </p:spPr>
        <p:txBody>
          <a:bodyPr anchor="t">
            <a:normAutofit/>
          </a:bodyPr>
          <a:lstStyle/>
          <a:p>
            <a:r>
              <a:rPr lang="en-US" sz="1400" dirty="0"/>
              <a:t>Typically a bash script, but not necessarily. </a:t>
            </a:r>
            <a:r>
              <a:rPr lang="en-US" sz="1400" u="sng" dirty="0"/>
              <a:t>Should be executable on its own. </a:t>
            </a:r>
          </a:p>
          <a:p>
            <a:r>
              <a:rPr lang="en-US" sz="1400" u="sng" dirty="0"/>
              <a:t>https://git.physi.uni-heidelberg.de/HE-LHCb/homepage/wiki/computing_shell_scripts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5F447A-A9DF-4923-A897-3D4F00ECA3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19C8FE-E334-44A5-9BBB-8020C360702D}" type="datetime1">
              <a:rPr lang="en-US" smtClean="0"/>
              <a:t>15-Apr-25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FF6D05-B700-45C5-9A0D-D3F00E3E87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Blake Leverington -- LHCb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D8823F-9450-4481-90E0-AC4A642B37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46D39-289F-4B16-8B0D-BB0C4022DF6C}" type="slidenum">
              <a:rPr lang="en-US" smtClean="0"/>
              <a:pPr/>
              <a:t>24</a:t>
            </a:fld>
            <a:endParaRPr lang="en-US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C887794A-E8A5-4296-86AF-2FB691B3B57D}"/>
              </a:ext>
            </a:extLst>
          </p:cNvPr>
          <p:cNvSpPr txBox="1">
            <a:spLocks/>
          </p:cNvSpPr>
          <p:nvPr/>
        </p:nvSpPr>
        <p:spPr>
          <a:xfrm>
            <a:off x="318945" y="1121350"/>
            <a:ext cx="7886700" cy="3746358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t">
            <a:normAutofit fontScale="92500" lnSpcReduction="10000"/>
          </a:bodyPr>
          <a:lstStyle>
            <a:lvl1pPr marL="171446" indent="-171446" algn="l" defTabSz="685783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37" indent="-171446" algn="l" defTabSz="68578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28" indent="-171446" algn="l" defTabSz="68578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20" indent="-171446" algn="l" defTabSz="68578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12" indent="-171446" algn="l" defTabSz="68578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03" indent="-171446" algn="l" defTabSz="68578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795" indent="-171446" algn="l" defTabSz="68578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686" indent="-171446" algn="l" defTabSz="68578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577" indent="-171446" algn="l" defTabSz="68578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en-US" sz="1400" dirty="0">
                <a:solidFill>
                  <a:schemeClr val="bg1"/>
                </a:solidFill>
                <a:latin typeface="Arial Unicode MS" panose="020B0604020202020204" pitchFamily="34" charset="-128"/>
              </a:rPr>
              <a:t>#!/bin/bash</a:t>
            </a:r>
          </a:p>
          <a:p>
            <a:pPr marL="0" lvl="0" indent="0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en-US" sz="1400" dirty="0">
                <a:solidFill>
                  <a:schemeClr val="bg1"/>
                </a:solidFill>
                <a:latin typeface="Arial Unicode MS" panose="020B0604020202020204" pitchFamily="34" charset="-128"/>
              </a:rPr>
              <a:t>#examplejob.sh</a:t>
            </a:r>
          </a:p>
          <a:p>
            <a:pPr marL="0" lvl="0" indent="0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en-US" altLang="en-US" sz="1400" dirty="0">
              <a:solidFill>
                <a:schemeClr val="bg1"/>
              </a:solidFill>
              <a:latin typeface="Arial Unicode MS" panose="020B0604020202020204" pitchFamily="34" charset="-128"/>
            </a:endParaRPr>
          </a:p>
          <a:p>
            <a:pPr marL="0" lvl="0" indent="0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en-US" sz="1400" dirty="0">
                <a:solidFill>
                  <a:schemeClr val="bg1"/>
                </a:solidFill>
                <a:latin typeface="Arial Unicode MS" panose="020B0604020202020204" pitchFamily="34" charset="-128"/>
              </a:rPr>
              <a:t>#setup the job folders</a:t>
            </a:r>
          </a:p>
          <a:p>
            <a:pPr marL="0" lvl="0" indent="0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en-US" sz="1400" dirty="0">
                <a:solidFill>
                  <a:srgbClr val="00B050"/>
                </a:solidFill>
                <a:latin typeface="Arial Unicode MS" panose="020B0604020202020204" pitchFamily="34" charset="-128"/>
              </a:rPr>
              <a:t>HOMEFOLDER=/work/leverington/</a:t>
            </a:r>
            <a:r>
              <a:rPr lang="en-US" altLang="en-US" sz="1400" dirty="0" err="1">
                <a:solidFill>
                  <a:srgbClr val="00B050"/>
                </a:solidFill>
                <a:latin typeface="Arial Unicode MS" panose="020B0604020202020204" pitchFamily="34" charset="-128"/>
              </a:rPr>
              <a:t>lhcb</a:t>
            </a:r>
            <a:r>
              <a:rPr lang="en-US" altLang="en-US" sz="1400" dirty="0">
                <a:solidFill>
                  <a:srgbClr val="00B050"/>
                </a:solidFill>
                <a:latin typeface="Arial Unicode MS" panose="020B0604020202020204" pitchFamily="34" charset="-128"/>
              </a:rPr>
              <a:t>/</a:t>
            </a:r>
            <a:r>
              <a:rPr lang="en-US" altLang="en-US" sz="1400" dirty="0" err="1">
                <a:solidFill>
                  <a:srgbClr val="00B050"/>
                </a:solidFill>
                <a:latin typeface="Arial Unicode MS" panose="020B0604020202020204" pitchFamily="34" charset="-128"/>
              </a:rPr>
              <a:t>examplejob</a:t>
            </a:r>
            <a:endParaRPr lang="en-US" altLang="en-US" sz="1400" dirty="0">
              <a:solidFill>
                <a:srgbClr val="00B050"/>
              </a:solidFill>
              <a:latin typeface="Arial Unicode MS" panose="020B0604020202020204" pitchFamily="34" charset="-128"/>
            </a:endParaRPr>
          </a:p>
          <a:p>
            <a:pPr marL="0" lvl="0" indent="0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en-US" sz="1400" dirty="0">
                <a:solidFill>
                  <a:schemeClr val="bg1"/>
                </a:solidFill>
                <a:latin typeface="Arial Unicode MS" panose="020B0604020202020204" pitchFamily="34" charset="-128"/>
              </a:rPr>
              <a:t>#\$1 is the first argument passed to a bash script (job </a:t>
            </a:r>
            <a:r>
              <a:rPr lang="en-US" altLang="en-US" sz="1400" dirty="0" err="1">
                <a:solidFill>
                  <a:schemeClr val="bg1"/>
                </a:solidFill>
                <a:latin typeface="Arial Unicode MS" panose="020B0604020202020204" pitchFamily="34" charset="-128"/>
              </a:rPr>
              <a:t>ClusterID</a:t>
            </a:r>
            <a:r>
              <a:rPr lang="en-US" altLang="en-US" sz="1400" dirty="0">
                <a:solidFill>
                  <a:schemeClr val="bg1"/>
                </a:solidFill>
                <a:latin typeface="Arial Unicode MS" panose="020B0604020202020204" pitchFamily="34" charset="-128"/>
              </a:rPr>
              <a:t> in this case)</a:t>
            </a:r>
          </a:p>
          <a:p>
            <a:pPr marL="0" lvl="0" indent="0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en-US" sz="1400" dirty="0" err="1">
                <a:solidFill>
                  <a:srgbClr val="00B050"/>
                </a:solidFill>
                <a:latin typeface="Arial Unicode MS" panose="020B0604020202020204" pitchFamily="34" charset="-128"/>
              </a:rPr>
              <a:t>mkdir</a:t>
            </a:r>
            <a:r>
              <a:rPr lang="en-US" altLang="en-US" sz="1400" dirty="0">
                <a:solidFill>
                  <a:srgbClr val="00B050"/>
                </a:solidFill>
                <a:latin typeface="Arial Unicode MS" panose="020B0604020202020204" pitchFamily="34" charset="-128"/>
              </a:rPr>
              <a:t> -p $HOMEFOLDER/output/${1}/${2}</a:t>
            </a:r>
          </a:p>
          <a:p>
            <a:pPr marL="0" lvl="0" indent="0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en-US" sz="1400" dirty="0">
                <a:solidFill>
                  <a:srgbClr val="00B050"/>
                </a:solidFill>
                <a:latin typeface="Arial Unicode MS" panose="020B0604020202020204" pitchFamily="34" charset="-128"/>
              </a:rPr>
              <a:t>cd $HOMEFOLDER/output/${1}/${2}</a:t>
            </a:r>
          </a:p>
          <a:p>
            <a:pPr marL="0" lvl="0" indent="0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en-US" altLang="en-US" sz="1400" dirty="0">
              <a:solidFill>
                <a:schemeClr val="bg1"/>
              </a:solidFill>
              <a:latin typeface="Arial Unicode MS" panose="020B0604020202020204" pitchFamily="34" charset="-128"/>
            </a:endParaRPr>
          </a:p>
          <a:p>
            <a:pPr marL="0" lvl="0" indent="0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en-US" sz="1400" dirty="0">
                <a:solidFill>
                  <a:schemeClr val="bg1"/>
                </a:solidFill>
                <a:latin typeface="Arial Unicode MS" panose="020B0604020202020204" pitchFamily="34" charset="-128"/>
              </a:rPr>
              <a:t>#setup a simple LCG environment</a:t>
            </a:r>
            <a:endParaRPr lang="en-US" altLang="en-US" sz="2000" dirty="0">
              <a:solidFill>
                <a:schemeClr val="bg1"/>
              </a:solidFill>
              <a:latin typeface="Arial" panose="020B0604020202020204" pitchFamily="34" charset="0"/>
            </a:endParaRPr>
          </a:p>
          <a:p>
            <a:pPr marL="0" lvl="0" indent="0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en-US" sz="1400" dirty="0">
                <a:solidFill>
                  <a:srgbClr val="00B050"/>
                </a:solidFill>
                <a:latin typeface="Arial Unicode MS" panose="020B0604020202020204" pitchFamily="34" charset="-128"/>
              </a:rPr>
              <a:t>#source /cvmfs/sft.cern.ch/lcg/views/LCG_101/x86_64-centos7-gcc8-opt/setup.sh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en-US" sz="1400" dirty="0">
              <a:solidFill>
                <a:srgbClr val="00B050"/>
              </a:solidFill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1400" dirty="0">
                <a:solidFill>
                  <a:schemeClr val="bg1"/>
                </a:solidFill>
              </a:rPr>
              <a:t>#delay each executable so that they do not all start and stop at the same instant. Be nice to the network.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1400" dirty="0" err="1">
                <a:solidFill>
                  <a:srgbClr val="00B050"/>
                </a:solidFill>
              </a:rPr>
              <a:t>sleeptime</a:t>
            </a:r>
            <a:r>
              <a:rPr lang="en-US" sz="1400" dirty="0">
                <a:solidFill>
                  <a:srgbClr val="00B050"/>
                </a:solidFill>
              </a:rPr>
              <a:t>=$(echo "$2 * 30" | </a:t>
            </a:r>
            <a:r>
              <a:rPr lang="en-US" sz="1400" dirty="0" err="1">
                <a:solidFill>
                  <a:srgbClr val="00B050"/>
                </a:solidFill>
              </a:rPr>
              <a:t>bc</a:t>
            </a:r>
            <a:r>
              <a:rPr lang="en-US" sz="1400" dirty="0">
                <a:solidFill>
                  <a:srgbClr val="00B050"/>
                </a:solidFill>
              </a:rPr>
              <a:t>)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1400" dirty="0">
                <a:solidFill>
                  <a:srgbClr val="00B050"/>
                </a:solidFill>
              </a:rPr>
              <a:t>sleep $</a:t>
            </a:r>
            <a:r>
              <a:rPr lang="en-US" sz="1400" dirty="0" err="1">
                <a:solidFill>
                  <a:srgbClr val="00B050"/>
                </a:solidFill>
              </a:rPr>
              <a:t>sleeptime</a:t>
            </a:r>
            <a:endParaRPr lang="en-US" sz="1400" dirty="0">
              <a:solidFill>
                <a:srgbClr val="00B050"/>
              </a:solidFill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en-US" sz="1400" dirty="0">
              <a:solidFill>
                <a:srgbClr val="00B050"/>
              </a:solidFill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1400" dirty="0">
                <a:solidFill>
                  <a:schemeClr val="bg1"/>
                </a:solidFill>
              </a:rPr>
              <a:t>#our executable that we really wanted to perform (something simple to try, write a 1 GB file). Use full paths.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1400" dirty="0">
                <a:solidFill>
                  <a:srgbClr val="00B050"/>
                </a:solidFill>
              </a:rPr>
              <a:t>dd if=/dev/zero of=</a:t>
            </a:r>
            <a:r>
              <a:rPr lang="en-US" sz="1400" dirty="0" err="1">
                <a:solidFill>
                  <a:srgbClr val="00B050"/>
                </a:solidFill>
              </a:rPr>
              <a:t>test.file</a:t>
            </a:r>
            <a:r>
              <a:rPr lang="en-US" sz="1400" dirty="0">
                <a:solidFill>
                  <a:srgbClr val="00B050"/>
                </a:solidFill>
              </a:rPr>
              <a:t> bs=64M count=16 </a:t>
            </a:r>
            <a:r>
              <a:rPr lang="en-US" sz="1400" dirty="0" err="1">
                <a:solidFill>
                  <a:srgbClr val="00B050"/>
                </a:solidFill>
              </a:rPr>
              <a:t>oflag</a:t>
            </a:r>
            <a:r>
              <a:rPr lang="en-US" sz="1400" dirty="0">
                <a:solidFill>
                  <a:srgbClr val="00B050"/>
                </a:solidFill>
              </a:rPr>
              <a:t>=</a:t>
            </a:r>
            <a:r>
              <a:rPr lang="en-US" sz="1400" dirty="0" err="1">
                <a:solidFill>
                  <a:srgbClr val="00B050"/>
                </a:solidFill>
              </a:rPr>
              <a:t>dsync</a:t>
            </a:r>
            <a:endParaRPr lang="en-US" sz="1400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141447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5B4A66-75AB-4B62-A7F8-472D03563B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Run </a:t>
            </a:r>
            <a:r>
              <a:rPr lang="en-US" dirty="0" err="1"/>
              <a:t>htcondor</a:t>
            </a:r>
            <a:r>
              <a:rPr lang="en-US" dirty="0"/>
              <a:t> in interactive mode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44C58DB-F479-4B83-AB8B-FBB2FF638A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19C8FE-E334-44A5-9BBB-8020C360702D}" type="datetime1">
              <a:rPr lang="en-US" smtClean="0"/>
              <a:t>15-Apr-25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5C8449-F3E2-498A-B57E-7CDB986051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Blake Leverington -- LHCb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2C2067-68C1-4D87-B478-7EB3F9DB8E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46D39-289F-4B16-8B0D-BB0C4022DF6C}" type="slidenum">
              <a:rPr lang="en-US" smtClean="0"/>
              <a:pPr/>
              <a:t>25</a:t>
            </a:fld>
            <a:endParaRPr lang="en-US" dirty="0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27850043-41C5-43AF-BE4B-D2C765B3EA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D0F17B58-806F-4627-8F7E-F1E5D70E02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8650" y="778066"/>
            <a:ext cx="7802064" cy="3962953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8A8FC651-3083-4BA2-950C-B282A9107B4E}"/>
              </a:ext>
            </a:extLst>
          </p:cNvPr>
          <p:cNvSpPr txBox="1"/>
          <p:nvPr/>
        </p:nvSpPr>
        <p:spPr>
          <a:xfrm>
            <a:off x="544014" y="493045"/>
            <a:ext cx="6636150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Run your executable from a condor node. Check for errors. </a:t>
            </a:r>
          </a:p>
        </p:txBody>
      </p:sp>
    </p:spTree>
    <p:extLst>
      <p:ext uri="{BB962C8B-B14F-4D97-AF65-F5344CB8AC3E}">
        <p14:creationId xmlns:p14="http://schemas.microsoft.com/office/powerpoint/2010/main" val="260670258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A6EC89-89A1-4DA8-9494-93CFCDFAA7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Run and Monitor your jobs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A60C89-D7DE-4530-88AC-1071A708BA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19C8FE-E334-44A5-9BBB-8020C360702D}" type="datetime1">
              <a:rPr lang="en-US" smtClean="0"/>
              <a:t>15-Apr-25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70361C-566E-4A64-827F-067E245E36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Blake Leverington -- LHCb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419D991-A75B-40B2-BE21-D946EC7155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46D39-289F-4B16-8B0D-BB0C4022DF6C}" type="slidenum">
              <a:rPr lang="en-US" smtClean="0"/>
              <a:pPr/>
              <a:t>26</a:t>
            </a:fld>
            <a:endParaRPr lang="en-US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4D0CEDE0-D002-405C-92BE-C55EF551D3A0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628650" y="575814"/>
            <a:ext cx="7886700" cy="4096985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t">
            <a:normAutofit lnSpcReduction="10000"/>
          </a:bodyPr>
          <a:lstStyle>
            <a:lvl1pPr marL="171446" indent="-171446" algn="l" defTabSz="685783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37" indent="-171446" algn="l" defTabSz="68578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28" indent="-171446" algn="l" defTabSz="68578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20" indent="-171446" algn="l" defTabSz="68578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12" indent="-171446" algn="l" defTabSz="68578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03" indent="-171446" algn="l" defTabSz="68578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795" indent="-171446" algn="l" defTabSz="68578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686" indent="-171446" algn="l" defTabSz="68578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577" indent="-171446" algn="l" defTabSz="68578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en-US" sz="1400" dirty="0">
              <a:solidFill>
                <a:schemeClr val="bg1"/>
              </a:solidFill>
            </a:endParaRPr>
          </a:p>
          <a:p>
            <a:pPr marL="0" lvl="0" indent="0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US" sz="1400" dirty="0">
                <a:solidFill>
                  <a:srgbClr val="00B050"/>
                </a:solidFill>
              </a:rPr>
              <a:t>leverington@lhcba1</a:t>
            </a:r>
            <a:r>
              <a:rPr lang="en-US" sz="1400" dirty="0">
                <a:solidFill>
                  <a:srgbClr val="00B0F0"/>
                </a:solidFill>
              </a:rPr>
              <a:t>:/work/leverington/</a:t>
            </a:r>
            <a:r>
              <a:rPr lang="en-US" sz="1400" dirty="0" err="1">
                <a:solidFill>
                  <a:srgbClr val="00B0F0"/>
                </a:solidFill>
              </a:rPr>
              <a:t>lhcb</a:t>
            </a:r>
            <a:r>
              <a:rPr lang="en-US" sz="1400" dirty="0">
                <a:solidFill>
                  <a:srgbClr val="00B0F0"/>
                </a:solidFill>
              </a:rPr>
              <a:t>/</a:t>
            </a:r>
            <a:r>
              <a:rPr lang="en-US" sz="1400" dirty="0" err="1">
                <a:solidFill>
                  <a:srgbClr val="00B0F0"/>
                </a:solidFill>
              </a:rPr>
              <a:t>examplejob</a:t>
            </a:r>
            <a:endParaRPr lang="en-US" sz="1400" dirty="0">
              <a:solidFill>
                <a:srgbClr val="00B0F0"/>
              </a:solidFill>
            </a:endParaRPr>
          </a:p>
          <a:p>
            <a:pPr marL="0" lvl="0" indent="0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US" sz="1400" dirty="0">
                <a:solidFill>
                  <a:schemeClr val="bg1"/>
                </a:solidFill>
              </a:rPr>
              <a:t>$ </a:t>
            </a:r>
            <a:r>
              <a:rPr lang="en-US" sz="1400" dirty="0" err="1">
                <a:solidFill>
                  <a:schemeClr val="bg1"/>
                </a:solidFill>
              </a:rPr>
              <a:t>condor_submit</a:t>
            </a:r>
            <a:r>
              <a:rPr lang="en-US" sz="1400" dirty="0">
                <a:solidFill>
                  <a:schemeClr val="bg1"/>
                </a:solidFill>
              </a:rPr>
              <a:t> </a:t>
            </a:r>
            <a:r>
              <a:rPr lang="en-US" sz="1400" dirty="0" err="1">
                <a:solidFill>
                  <a:schemeClr val="bg1"/>
                </a:solidFill>
              </a:rPr>
              <a:t>example.sub</a:t>
            </a:r>
            <a:endParaRPr lang="en-US" sz="1400" dirty="0">
              <a:solidFill>
                <a:schemeClr val="bg1"/>
              </a:solidFill>
            </a:endParaRPr>
          </a:p>
          <a:p>
            <a:pPr marL="0" lvl="0" indent="0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US" sz="1400" dirty="0">
                <a:solidFill>
                  <a:schemeClr val="bg1"/>
                </a:solidFill>
              </a:rPr>
              <a:t>Submitting job(s)..........</a:t>
            </a:r>
          </a:p>
          <a:p>
            <a:pPr marL="0" lvl="0" indent="0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US" sz="1400" dirty="0">
                <a:solidFill>
                  <a:schemeClr val="bg1"/>
                </a:solidFill>
              </a:rPr>
              <a:t>10 job(s) submitted to cluster 724.</a:t>
            </a:r>
          </a:p>
          <a:p>
            <a:pPr marL="0" lvl="0" indent="0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en-US" sz="1400" dirty="0">
              <a:solidFill>
                <a:schemeClr val="bg1"/>
              </a:solidFill>
            </a:endParaRPr>
          </a:p>
          <a:p>
            <a:pPr marL="0" lvl="0" indent="0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US" sz="1400" dirty="0">
                <a:solidFill>
                  <a:srgbClr val="00B050"/>
                </a:solidFill>
              </a:rPr>
              <a:t>leverington@lhcba1</a:t>
            </a:r>
            <a:r>
              <a:rPr lang="en-US" sz="1400" dirty="0">
                <a:solidFill>
                  <a:srgbClr val="00B0F0"/>
                </a:solidFill>
              </a:rPr>
              <a:t>:/work/leverington/</a:t>
            </a:r>
            <a:r>
              <a:rPr lang="en-US" sz="1400" dirty="0" err="1">
                <a:solidFill>
                  <a:srgbClr val="00B0F0"/>
                </a:solidFill>
              </a:rPr>
              <a:t>lhcb</a:t>
            </a:r>
            <a:r>
              <a:rPr lang="en-US" sz="1400" dirty="0">
                <a:solidFill>
                  <a:srgbClr val="00B0F0"/>
                </a:solidFill>
              </a:rPr>
              <a:t>/</a:t>
            </a:r>
            <a:r>
              <a:rPr lang="en-US" sz="1400" dirty="0" err="1">
                <a:solidFill>
                  <a:srgbClr val="00B0F0"/>
                </a:solidFill>
              </a:rPr>
              <a:t>examplejob</a:t>
            </a:r>
            <a:endParaRPr lang="en-US" sz="1400" dirty="0">
              <a:solidFill>
                <a:srgbClr val="00B0F0"/>
              </a:solidFill>
            </a:endParaRPr>
          </a:p>
          <a:p>
            <a:pPr marL="0" lvl="0" indent="0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US" sz="1400" dirty="0">
                <a:solidFill>
                  <a:schemeClr val="bg1"/>
                </a:solidFill>
              </a:rPr>
              <a:t>$ </a:t>
            </a:r>
            <a:r>
              <a:rPr lang="en-US" sz="1400" dirty="0" err="1">
                <a:solidFill>
                  <a:schemeClr val="bg1"/>
                </a:solidFill>
              </a:rPr>
              <a:t>condor_q</a:t>
            </a:r>
            <a:endParaRPr lang="en-US" sz="1400" dirty="0">
              <a:solidFill>
                <a:schemeClr val="bg1"/>
              </a:solidFill>
            </a:endParaRPr>
          </a:p>
          <a:p>
            <a:pPr marL="0" lvl="0" indent="0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en-US" sz="1400" dirty="0">
              <a:solidFill>
                <a:schemeClr val="bg1"/>
              </a:solidFill>
            </a:endParaRPr>
          </a:p>
          <a:p>
            <a:pPr marL="0" lvl="0" indent="0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en-US" sz="1400" dirty="0">
              <a:solidFill>
                <a:schemeClr val="bg1"/>
              </a:solidFill>
            </a:endParaRPr>
          </a:p>
          <a:p>
            <a:pPr marL="0" lvl="0" indent="0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US" sz="1400" dirty="0">
                <a:solidFill>
                  <a:schemeClr val="bg1"/>
                </a:solidFill>
              </a:rPr>
              <a:t>-- </a:t>
            </a:r>
            <a:r>
              <a:rPr lang="en-US" sz="1400" dirty="0" err="1">
                <a:solidFill>
                  <a:schemeClr val="bg1"/>
                </a:solidFill>
              </a:rPr>
              <a:t>Schedd</a:t>
            </a:r>
            <a:r>
              <a:rPr lang="en-US" sz="1400" dirty="0">
                <a:solidFill>
                  <a:schemeClr val="bg1"/>
                </a:solidFill>
              </a:rPr>
              <a:t>: lhcba1 : &lt;147.142.19.151:9618?... @ 05/05/22 16:59:59</a:t>
            </a:r>
          </a:p>
          <a:p>
            <a:pPr marL="0" lvl="0" indent="0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US" sz="1400" dirty="0">
                <a:solidFill>
                  <a:schemeClr val="bg1"/>
                </a:solidFill>
              </a:rPr>
              <a:t>OWNER       BATCH_NAME    SUBMITTED   DONE   RUN    IDLE  TOTAL JOB_IDS</a:t>
            </a:r>
          </a:p>
          <a:p>
            <a:pPr marL="0" lvl="0" indent="0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US" sz="1400" dirty="0">
                <a:solidFill>
                  <a:schemeClr val="bg1"/>
                </a:solidFill>
              </a:rPr>
              <a:t>leverington ID: 724      5/5  16:59      _     10      _     10 724.0-9</a:t>
            </a:r>
          </a:p>
          <a:p>
            <a:pPr marL="0" lvl="0" indent="0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en-US" sz="1400" dirty="0">
              <a:solidFill>
                <a:schemeClr val="bg1"/>
              </a:solidFill>
            </a:endParaRPr>
          </a:p>
          <a:p>
            <a:pPr marL="0" lvl="0" indent="0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US" sz="1400" dirty="0">
                <a:solidFill>
                  <a:schemeClr val="bg1"/>
                </a:solidFill>
              </a:rPr>
              <a:t>Total for query: 10 jobs; 0 completed, 0 removed, 0 idle, 10 running, 0 held, 0 suspended</a:t>
            </a:r>
          </a:p>
          <a:p>
            <a:pPr marL="0" lvl="0" indent="0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US" sz="1400" dirty="0">
                <a:solidFill>
                  <a:schemeClr val="bg1"/>
                </a:solidFill>
              </a:rPr>
              <a:t>Total for leverington: 10 jobs; 0 completed, 0 removed, 0 idle, 10 running, 0 held, 0 suspended</a:t>
            </a:r>
          </a:p>
          <a:p>
            <a:pPr marL="0" lvl="0" indent="0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US" sz="1400" dirty="0">
                <a:solidFill>
                  <a:schemeClr val="bg1"/>
                </a:solidFill>
              </a:rPr>
              <a:t>Total for all users: 13 jobs; 0 completed, 0 removed, 3 idle, 10 running, 0 held, 0 suspended</a:t>
            </a:r>
          </a:p>
          <a:p>
            <a:pPr marL="0" lvl="0" indent="0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en-US" sz="1400" dirty="0">
              <a:solidFill>
                <a:srgbClr val="00B050"/>
              </a:solidFill>
            </a:endParaRPr>
          </a:p>
          <a:p>
            <a:pPr marL="0" lvl="0" indent="0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US" sz="1400" dirty="0">
                <a:solidFill>
                  <a:srgbClr val="00B050"/>
                </a:solidFill>
              </a:rPr>
              <a:t>leverington@lhcba1</a:t>
            </a:r>
            <a:r>
              <a:rPr lang="en-US" sz="1400" dirty="0">
                <a:solidFill>
                  <a:srgbClr val="00B0F0"/>
                </a:solidFill>
              </a:rPr>
              <a:t>:/work/leverington/</a:t>
            </a:r>
            <a:r>
              <a:rPr lang="en-US" sz="1400" dirty="0" err="1">
                <a:solidFill>
                  <a:srgbClr val="00B0F0"/>
                </a:solidFill>
              </a:rPr>
              <a:t>lhcb</a:t>
            </a:r>
            <a:r>
              <a:rPr lang="en-US" sz="1400" dirty="0">
                <a:solidFill>
                  <a:srgbClr val="00B0F0"/>
                </a:solidFill>
              </a:rPr>
              <a:t>/</a:t>
            </a:r>
            <a:r>
              <a:rPr lang="en-US" sz="1400" dirty="0" err="1">
                <a:solidFill>
                  <a:srgbClr val="00B0F0"/>
                </a:solidFill>
              </a:rPr>
              <a:t>examplejob</a:t>
            </a:r>
            <a:endParaRPr lang="en-US" sz="1400" dirty="0">
              <a:solidFill>
                <a:srgbClr val="00B0F0"/>
              </a:solidFill>
            </a:endParaRPr>
          </a:p>
          <a:p>
            <a:pPr marL="0" lvl="0" indent="0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US" sz="1400" dirty="0">
                <a:solidFill>
                  <a:schemeClr val="bg1"/>
                </a:solidFill>
              </a:rPr>
              <a:t>$ </a:t>
            </a:r>
            <a:r>
              <a:rPr lang="en-US" sz="1400" dirty="0" err="1">
                <a:solidFill>
                  <a:schemeClr val="bg1"/>
                </a:solidFill>
              </a:rPr>
              <a:t>condor_wait</a:t>
            </a:r>
            <a:r>
              <a:rPr lang="en-US" sz="1400" dirty="0">
                <a:solidFill>
                  <a:schemeClr val="bg1"/>
                </a:solidFill>
              </a:rPr>
              <a:t> -status output/job.724.log</a:t>
            </a:r>
          </a:p>
          <a:p>
            <a:pPr marL="0" lvl="0" indent="0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en-US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939312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95247A-0DDC-4AFB-998E-D6B2DDD9C3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9229" y="16500"/>
            <a:ext cx="7886700" cy="575813"/>
          </a:xfrm>
        </p:spPr>
        <p:txBody>
          <a:bodyPr/>
          <a:lstStyle/>
          <a:p>
            <a:r>
              <a:rPr lang="en-US" dirty="0"/>
              <a:t>Common errors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8C6A74-CCD3-4636-A9D4-C70F3CACA1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19C8FE-E334-44A5-9BBB-8020C360702D}" type="datetime1">
              <a:rPr lang="en-US" smtClean="0"/>
              <a:t>15-Apr-25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5D8677-8F7B-4B3A-A2A2-B646779895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Blake Leverington -- LHCb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0AB94C-E7FB-47FE-8DAA-BA5947B651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46D39-289F-4B16-8B0D-BB0C4022DF6C}" type="slidenum">
              <a:rPr lang="en-US" smtClean="0"/>
              <a:pPr/>
              <a:t>27</a:t>
            </a:fld>
            <a:endParaRPr lang="en-US" dirty="0"/>
          </a:p>
        </p:txBody>
      </p:sp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AB0F126C-6514-4A32-922E-9D117877C60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65715" y="575815"/>
            <a:ext cx="7478169" cy="1876687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A67F38BB-5B45-4F94-97D2-467534A2C15F}"/>
              </a:ext>
            </a:extLst>
          </p:cNvPr>
          <p:cNvSpPr/>
          <p:nvPr/>
        </p:nvSpPr>
        <p:spPr>
          <a:xfrm>
            <a:off x="2181785" y="2037600"/>
            <a:ext cx="4694215" cy="211499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FD41C19-F1DA-437F-96C2-0A048849464A}"/>
              </a:ext>
            </a:extLst>
          </p:cNvPr>
          <p:cNvSpPr txBox="1"/>
          <p:nvPr/>
        </p:nvSpPr>
        <p:spPr>
          <a:xfrm>
            <a:off x="364915" y="2407561"/>
            <a:ext cx="7478169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Cause: my error, </a:t>
            </a:r>
            <a:r>
              <a:rPr lang="en-US" dirty="0" err="1"/>
              <a:t>stdout</a:t>
            </a:r>
            <a:r>
              <a:rPr lang="en-US" dirty="0"/>
              <a:t>/stderr output and logfiles were to be written to a folder that doesn’t exist</a:t>
            </a:r>
          </a:p>
          <a:p>
            <a:endParaRPr lang="en-US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D881FC45-47E5-4AFA-9D32-7854D00706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3044" y="4351648"/>
            <a:ext cx="4122221" cy="659938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31695CD1-A8C7-4A69-A265-7E31C896F471}"/>
              </a:ext>
            </a:extLst>
          </p:cNvPr>
          <p:cNvSpPr txBox="1"/>
          <p:nvPr/>
        </p:nvSpPr>
        <p:spPr>
          <a:xfrm>
            <a:off x="4665600" y="4295056"/>
            <a:ext cx="3912992" cy="50783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/>
              <a:t>Check that one or two small jobs run before submitting anything large and time consuming. 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B1772BCA-E245-4BC6-9FE1-EAD9E4B29A5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3044" y="2690999"/>
            <a:ext cx="7754432" cy="1619476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7DE982FC-5A35-4884-B9F1-E98C46C6DAED}"/>
              </a:ext>
            </a:extLst>
          </p:cNvPr>
          <p:cNvSpPr/>
          <p:nvPr/>
        </p:nvSpPr>
        <p:spPr>
          <a:xfrm>
            <a:off x="2001599" y="3792039"/>
            <a:ext cx="633601" cy="27230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737087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8EDE38-6197-4C3A-98EE-DF9D2C9CFC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ECB2099F-2863-49EF-A4F2-55B6DFE9663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620601" y="0"/>
            <a:ext cx="4136220" cy="2896097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55DFB46-8C4D-4DDE-AF90-D9AB53C70F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19C8FE-E334-44A5-9BBB-8020C360702D}" type="datetime1">
              <a:rPr lang="en-US" smtClean="0"/>
              <a:t>15-Apr-25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B4E6A6-D640-4C39-979D-9777E94E90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Blake Leverington -- LHCb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84E33A9-68ED-48F5-AB77-B40ABD738D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46D39-289F-4B16-8B0D-BB0C4022DF6C}" type="slidenum">
              <a:rPr lang="en-US" smtClean="0"/>
              <a:pPr/>
              <a:t>28</a:t>
            </a:fld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358C00E-D8E5-4482-98E2-1F7D48AA5D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1638" y="0"/>
            <a:ext cx="4281763" cy="3067025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35CCF2DC-9F48-40B6-B400-09A5FB8C3D61}"/>
              </a:ext>
            </a:extLst>
          </p:cNvPr>
          <p:cNvSpPr/>
          <p:nvPr/>
        </p:nvSpPr>
        <p:spPr>
          <a:xfrm>
            <a:off x="357750" y="4153579"/>
            <a:ext cx="7938000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If a job has been fixed and can run again, release it with:</a:t>
            </a:r>
          </a:p>
          <a:p>
            <a:r>
              <a:rPr lang="en-US" dirty="0" err="1">
                <a:solidFill>
                  <a:srgbClr val="00B050"/>
                </a:solidFill>
              </a:rPr>
              <a:t>condor_release</a:t>
            </a:r>
            <a:r>
              <a:rPr lang="en-US" dirty="0">
                <a:solidFill>
                  <a:srgbClr val="00B050"/>
                </a:solidFill>
              </a:rPr>
              <a:t> [U/C/J]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B2E3541-10CF-4078-AC60-B34D0E1EDB3E}"/>
              </a:ext>
            </a:extLst>
          </p:cNvPr>
          <p:cNvSpPr/>
          <p:nvPr/>
        </p:nvSpPr>
        <p:spPr>
          <a:xfrm>
            <a:off x="357750" y="3020590"/>
            <a:ext cx="8173350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Job attributes can be edited while jobs are in the queue using:</a:t>
            </a:r>
          </a:p>
          <a:p>
            <a:r>
              <a:rPr lang="en-US" dirty="0" err="1">
                <a:solidFill>
                  <a:srgbClr val="00B050"/>
                </a:solidFill>
              </a:rPr>
              <a:t>condor_qedit</a:t>
            </a:r>
            <a:r>
              <a:rPr lang="en-US" dirty="0">
                <a:solidFill>
                  <a:srgbClr val="00B050"/>
                </a:solidFill>
              </a:rPr>
              <a:t> [U/C/J] Attribute Value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D71D6F51-DB94-4066-AE67-19EDD13B92C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7750" y="3485016"/>
            <a:ext cx="5342400" cy="536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836266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060690-5B71-407F-B10E-661313F675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26408"/>
            <a:ext cx="7886700" cy="575813"/>
          </a:xfrm>
        </p:spPr>
        <p:txBody>
          <a:bodyPr>
            <a:normAutofit/>
          </a:bodyPr>
          <a:lstStyle/>
          <a:p>
            <a:r>
              <a:rPr lang="en-US" sz="1600" dirty="0"/>
              <a:t>A series of jobs all started and finished at once.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A91CFB-DCD9-4723-A0B1-9538838D68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19C8FE-E334-44A5-9BBB-8020C360702D}" type="datetime1">
              <a:rPr lang="en-US" smtClean="0"/>
              <a:t>15-Apr-25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374EDF-F162-416F-88FA-25106FF8B4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Blake Leverington -- LHCb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1BF3D3-FAF3-44EA-9B9D-2C48AABC8E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46D39-289F-4B16-8B0D-BB0C4022DF6C}" type="slidenum">
              <a:rPr lang="en-US" smtClean="0"/>
              <a:pPr/>
              <a:t>29</a:t>
            </a:fld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0522342-8138-49D0-B391-5692FC843E73}"/>
              </a:ext>
            </a:extLst>
          </p:cNvPr>
          <p:cNvSpPr txBox="1"/>
          <p:nvPr/>
        </p:nvSpPr>
        <p:spPr>
          <a:xfrm>
            <a:off x="6457950" y="928800"/>
            <a:ext cx="1253250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Lhcba1 network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69F95C9-533F-48EF-9AB0-4127CEDC24DA}"/>
              </a:ext>
            </a:extLst>
          </p:cNvPr>
          <p:cNvSpPr txBox="1"/>
          <p:nvPr/>
        </p:nvSpPr>
        <p:spPr>
          <a:xfrm>
            <a:off x="6703950" y="2699832"/>
            <a:ext cx="1253250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sigma0 network</a:t>
            </a:r>
          </a:p>
        </p:txBody>
      </p:sp>
      <p:pic>
        <p:nvPicPr>
          <p:cNvPr id="16" name="Content Placeholder 15">
            <a:extLst>
              <a:ext uri="{FF2B5EF4-FFF2-40B4-BE49-F238E27FC236}">
                <a16:creationId xmlns:a16="http://schemas.microsoft.com/office/drawing/2014/main" id="{0E0A9083-3E0D-4CB1-8B84-E43E89EDADA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28650" y="1328632"/>
            <a:ext cx="7886700" cy="1634483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18BD6152-2338-424A-B8C0-2B047B7340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650" y="3519883"/>
            <a:ext cx="7886700" cy="1623617"/>
          </a:xfrm>
          <a:prstGeom prst="rect">
            <a:avLst/>
          </a:prstGeom>
        </p:spPr>
      </p:pic>
      <p:sp>
        <p:nvSpPr>
          <p:cNvPr id="17" name="Title 1">
            <a:extLst>
              <a:ext uri="{FF2B5EF4-FFF2-40B4-BE49-F238E27FC236}">
                <a16:creationId xmlns:a16="http://schemas.microsoft.com/office/drawing/2014/main" id="{ECD75CB2-9023-40E4-86AF-35D1C3F5BE2C}"/>
              </a:ext>
            </a:extLst>
          </p:cNvPr>
          <p:cNvSpPr txBox="1">
            <a:spLocks/>
          </p:cNvSpPr>
          <p:nvPr/>
        </p:nvSpPr>
        <p:spPr>
          <a:xfrm>
            <a:off x="628650" y="2953593"/>
            <a:ext cx="7886700" cy="57581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68578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800" dirty="0"/>
              <a:t>                …spaced out by 30 seconds</a:t>
            </a:r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69971828-5B85-43C7-84AE-C976676CFF54}"/>
              </a:ext>
            </a:extLst>
          </p:cNvPr>
          <p:cNvSpPr txBox="1">
            <a:spLocks/>
          </p:cNvSpPr>
          <p:nvPr/>
        </p:nvSpPr>
        <p:spPr>
          <a:xfrm>
            <a:off x="459229" y="16500"/>
            <a:ext cx="7886700" cy="5758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78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Disk and Network usage.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0F1CF6AA-1E7F-4C65-998C-A94ADE689190}"/>
              </a:ext>
            </a:extLst>
          </p:cNvPr>
          <p:cNvSpPr txBox="1"/>
          <p:nvPr/>
        </p:nvSpPr>
        <p:spPr>
          <a:xfrm>
            <a:off x="1800262" y="1436631"/>
            <a:ext cx="1454501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/work Disk usage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84BF22EC-B25D-4880-AE98-DD2B0FEB68E0}"/>
              </a:ext>
            </a:extLst>
          </p:cNvPr>
          <p:cNvSpPr txBox="1"/>
          <p:nvPr/>
        </p:nvSpPr>
        <p:spPr>
          <a:xfrm>
            <a:off x="1800262" y="3620121"/>
            <a:ext cx="1454501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/work Disk usage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A6F029C7-F611-4BB6-B144-3EED250DF823}"/>
              </a:ext>
            </a:extLst>
          </p:cNvPr>
          <p:cNvSpPr txBox="1"/>
          <p:nvPr/>
        </p:nvSpPr>
        <p:spPr>
          <a:xfrm>
            <a:off x="6731748" y="1415200"/>
            <a:ext cx="1737655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/work Network usage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107F9EC9-A798-4AB3-97EE-7C9EBA2654F9}"/>
              </a:ext>
            </a:extLst>
          </p:cNvPr>
          <p:cNvSpPr txBox="1"/>
          <p:nvPr/>
        </p:nvSpPr>
        <p:spPr>
          <a:xfrm>
            <a:off x="6703950" y="3624701"/>
            <a:ext cx="1737655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/work Network usage</a:t>
            </a:r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CB833BB6-71F9-46F3-9B30-E6A03105586D}"/>
              </a:ext>
            </a:extLst>
          </p:cNvPr>
          <p:cNvCxnSpPr/>
          <p:nvPr/>
        </p:nvCxnSpPr>
        <p:spPr>
          <a:xfrm>
            <a:off x="7600575" y="1791310"/>
            <a:ext cx="0" cy="856132"/>
          </a:xfrm>
          <a:prstGeom prst="straightConnector1">
            <a:avLst/>
          </a:prstGeom>
          <a:ln>
            <a:solidFill>
              <a:schemeClr val="bg1"/>
            </a:solidFill>
            <a:headEnd type="triangle" w="med" len="med"/>
            <a:tailEnd type="triangl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0D1F90A0-43D2-45C6-8287-99284A89FA05}"/>
              </a:ext>
            </a:extLst>
          </p:cNvPr>
          <p:cNvSpPr txBox="1"/>
          <p:nvPr/>
        </p:nvSpPr>
        <p:spPr>
          <a:xfrm>
            <a:off x="7572777" y="2028852"/>
            <a:ext cx="607089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100%</a:t>
            </a:r>
          </a:p>
        </p:txBody>
      </p:sp>
    </p:spTree>
    <p:extLst>
      <p:ext uri="{BB962C8B-B14F-4D97-AF65-F5344CB8AC3E}">
        <p14:creationId xmlns:p14="http://schemas.microsoft.com/office/powerpoint/2010/main" val="410704602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F3C136-DFD5-46E0-AC9C-ADAC433423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1358D8-8C12-4F9D-BC57-CF25C425B7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886364"/>
            <a:ext cx="7886700" cy="3746358"/>
          </a:xfrm>
        </p:spPr>
        <p:txBody>
          <a:bodyPr>
            <a:normAutofit/>
          </a:bodyPr>
          <a:lstStyle/>
          <a:p>
            <a:r>
              <a:rPr lang="en-US" sz="1600" dirty="0"/>
              <a:t>The resources are there to be used, so use them. </a:t>
            </a:r>
          </a:p>
          <a:p>
            <a:pPr lvl="1"/>
            <a:r>
              <a:rPr lang="en-US" sz="1600" dirty="0"/>
              <a:t>But be aware of what you are using and be nice. </a:t>
            </a:r>
          </a:p>
          <a:p>
            <a:pPr lvl="1"/>
            <a:r>
              <a:rPr lang="en-US" sz="1600" dirty="0"/>
              <a:t>Share them or make a plan for the best time.</a:t>
            </a:r>
          </a:p>
          <a:p>
            <a:pPr lvl="1"/>
            <a:endParaRPr lang="en-US" sz="1600" dirty="0"/>
          </a:p>
          <a:p>
            <a:r>
              <a:rPr lang="en-US" sz="1600" dirty="0" err="1"/>
              <a:t>Mattermost</a:t>
            </a:r>
            <a:r>
              <a:rPr lang="en-US" sz="1600" dirty="0"/>
              <a:t> channel: sign up with PI email or CERN email. </a:t>
            </a:r>
          </a:p>
          <a:p>
            <a:pPr lvl="1"/>
            <a:r>
              <a:rPr lang="en-US" sz="1300" dirty="0"/>
              <a:t>Probably ask any questions here first.</a:t>
            </a:r>
          </a:p>
          <a:p>
            <a:pPr lvl="1"/>
            <a:r>
              <a:rPr lang="en-US" sz="1600" dirty="0">
                <a:hlinkClick r:id="rId2"/>
              </a:rPr>
              <a:t>https://mattermost.web.cern.ch/heidelberglhcb/channels/lhcbi1-comrades</a:t>
            </a:r>
            <a:r>
              <a:rPr lang="en-US" sz="1600" dirty="0"/>
              <a:t> </a:t>
            </a:r>
          </a:p>
          <a:p>
            <a:r>
              <a:rPr lang="en-US" sz="1600" dirty="0"/>
              <a:t>Alexey Zhelezov is the person to contact when you have problems or requests.</a:t>
            </a:r>
          </a:p>
          <a:p>
            <a:pPr lvl="1"/>
            <a:r>
              <a:rPr lang="en-US" sz="1600" dirty="0"/>
              <a:t>He is maintaining the servers. </a:t>
            </a:r>
          </a:p>
          <a:p>
            <a:pPr lvl="1"/>
            <a:endParaRPr lang="en-US" sz="1600" dirty="0"/>
          </a:p>
          <a:p>
            <a:r>
              <a:rPr lang="en-US" sz="1600" dirty="0"/>
              <a:t>Network and disk monitoring from the terminal (previous plots)</a:t>
            </a:r>
            <a:br>
              <a:rPr lang="en-US" sz="1600" dirty="0"/>
            </a:br>
            <a:r>
              <a:rPr lang="en-US" sz="1600" dirty="0">
                <a:hlinkClick r:id="rId3"/>
              </a:rPr>
              <a:t>https://github.com/tenox7/ttyplot</a:t>
            </a:r>
            <a:r>
              <a:rPr lang="en-US" sz="1600" dirty="0"/>
              <a:t> 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EE3575-A953-47EE-AB96-FFC10AE120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19C8FE-E334-44A5-9BBB-8020C360702D}" type="datetime1">
              <a:rPr lang="en-US" smtClean="0"/>
              <a:t>15-Apr-25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644ECD-D572-438D-A356-B7D0D6A5AE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Blake Leverington -- LHCb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1443F8-FE08-443E-B7F9-FC46C8A1B0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46D39-289F-4B16-8B0D-BB0C4022DF6C}" type="slidenum">
              <a:rPr lang="en-US" smtClean="0"/>
              <a:pPr/>
              <a:t>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403742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40AF6D-7B53-4015-9B1C-55A8A96FF7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42C669-C20C-495D-A624-E50B31739B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Backup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3ADD5B1-2B53-4DDB-9663-40B4184BDF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19C8FE-E334-44A5-9BBB-8020C360702D}" type="datetime1">
              <a:rPr lang="en-US" smtClean="0"/>
              <a:t>15-Apr-25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64F2FC-965A-4844-9EDB-64B5AAB4B8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Blake Leverington -- LHCb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45260D-16DE-4C94-A790-837D83F5DA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46D39-289F-4B16-8B0D-BB0C4022DF6C}" type="slidenum">
              <a:rPr lang="en-US" smtClean="0"/>
              <a:pPr/>
              <a:t>31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653223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1EF25C-DA26-41E7-9411-495B96701A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Disk and Network usage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801C1241-D345-4181-9E4C-F7C001D9534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53567" y="885825"/>
            <a:ext cx="7236866" cy="3746500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F045201-708D-433A-9EBD-886FD12FC9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19C8FE-E334-44A5-9BBB-8020C360702D}" type="datetime1">
              <a:rPr lang="en-US" smtClean="0"/>
              <a:t>15-Apr-25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EBF7FE-3DA2-4354-818A-69A0BF3314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Blake Leverington -- LHCb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E38BCD-F7A6-450D-BD36-5F35682945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46D39-289F-4B16-8B0D-BB0C4022DF6C}" type="slidenum">
              <a:rPr lang="en-US" smtClean="0"/>
              <a:pPr/>
              <a:t>32</a:t>
            </a:fld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C91B432-462C-4BD2-8D9C-C287F26B625B}"/>
              </a:ext>
            </a:extLst>
          </p:cNvPr>
          <p:cNvSpPr/>
          <p:nvPr/>
        </p:nvSpPr>
        <p:spPr>
          <a:xfrm>
            <a:off x="953567" y="585743"/>
            <a:ext cx="3247492" cy="3000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err="1"/>
              <a:t>scp</a:t>
            </a:r>
            <a:r>
              <a:rPr lang="en-US" dirty="0"/>
              <a:t> many files from CERN (~40 </a:t>
            </a:r>
            <a:r>
              <a:rPr lang="en-US" dirty="0" err="1"/>
              <a:t>MBytes</a:t>
            </a:r>
            <a:r>
              <a:rPr lang="en-US" dirty="0"/>
              <a:t>/s)</a:t>
            </a:r>
          </a:p>
        </p:txBody>
      </p:sp>
    </p:spTree>
    <p:extLst>
      <p:ext uri="{BB962C8B-B14F-4D97-AF65-F5344CB8AC3E}">
        <p14:creationId xmlns:p14="http://schemas.microsoft.com/office/powerpoint/2010/main" val="101047705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7CAC6C-65A2-452E-8FFB-5156D8AAF7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D38694FA-CB1D-442F-80D2-9599751E8F8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79020" y="885825"/>
            <a:ext cx="6785959" cy="3746500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9CA321-DDDA-47D7-A414-BA1B5E783C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19C8FE-E334-44A5-9BBB-8020C360702D}" type="datetime1">
              <a:rPr lang="en-US" smtClean="0"/>
              <a:t>15-Apr-25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7D1FC4-511F-4013-8A3C-9ED0EB5954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Blake Leverington -- LHCb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176D49-DEE4-43E3-94FA-340AC3D8E7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46D39-289F-4B16-8B0D-BB0C4022DF6C}" type="slidenum">
              <a:rPr lang="en-US" smtClean="0"/>
              <a:pPr/>
              <a:t>33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1842866"/>
      </p:ext>
    </p:extLst>
  </p:cSld>
  <p:clrMapOvr>
    <a:masterClrMapping/>
  </p:clrMapOvr>
</p:sld>
</file>

<file path=ppt/theme/theme1.xml><?xml version="1.0" encoding="utf-8"?>
<a:theme xmlns:a="http://schemas.openxmlformats.org/drawingml/2006/main" name="LHCbSciFi_Formal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Franklin Gothic">
      <a:majorFont>
        <a:latin typeface="Franklin Gothic Medium" panose="020B0603020102020204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LHCbSciFi_Formal" id="{3DC4C81B-E57C-4443-8786-C680E60AD352}" vid="{24FFA0A8-BCB6-4AD3-A85D-6E14A82F1B1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LHCbSciFi_Formal</Template>
  <TotalTime>0</TotalTime>
  <Words>3061</Words>
  <Application>Microsoft Office PowerPoint</Application>
  <PresentationFormat>On-screen Show (16:9)</PresentationFormat>
  <Paragraphs>416</Paragraphs>
  <Slides>33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40" baseType="lpstr">
      <vt:lpstr>Arial</vt:lpstr>
      <vt:lpstr>Arial Unicode MS</vt:lpstr>
      <vt:lpstr>Franklin Gothic Medium</vt:lpstr>
      <vt:lpstr>Consolas</vt:lpstr>
      <vt:lpstr>Franklin Gothic Book</vt:lpstr>
      <vt:lpstr>Wingdings</vt:lpstr>
      <vt:lpstr>LHCbSciFi_Formal</vt:lpstr>
      <vt:lpstr>Git at the PI  Computing at the PI  HTCondor and the D0 cluster </vt:lpstr>
      <vt:lpstr>The PI Git Repository</vt:lpstr>
      <vt:lpstr>The PI Wiki </vt:lpstr>
      <vt:lpstr>The computing page:</vt:lpstr>
      <vt:lpstr>Available systems</vt:lpstr>
      <vt:lpstr>  </vt:lpstr>
      <vt:lpstr>Play nice. </vt:lpstr>
      <vt:lpstr>Disk Space</vt:lpstr>
      <vt:lpstr>Compression</vt:lpstr>
      <vt:lpstr>Compression</vt:lpstr>
      <vt:lpstr>Best Practices at the PI (to be discussed)</vt:lpstr>
      <vt:lpstr>Environment Setup</vt:lpstr>
      <vt:lpstr>CVMFS</vt:lpstr>
      <vt:lpstr>LCG Software Stack in CVMFS</vt:lpstr>
      <vt:lpstr>PowerPoint Presentation</vt:lpstr>
      <vt:lpstr>HTCondor and Batch Jobs</vt:lpstr>
      <vt:lpstr>Disk and Network usage</vt:lpstr>
      <vt:lpstr>Disk and Network usage</vt:lpstr>
      <vt:lpstr>Batch submission via HTCondor</vt:lpstr>
      <vt:lpstr>PowerPoint Presentation</vt:lpstr>
      <vt:lpstr>Disk and Network usage</vt:lpstr>
      <vt:lpstr>Preparing a job submission </vt:lpstr>
      <vt:lpstr>The job submission file:</vt:lpstr>
      <vt:lpstr>The executable:</vt:lpstr>
      <vt:lpstr>Run htcondor in interactive mode</vt:lpstr>
      <vt:lpstr>Run and Monitor your jobs</vt:lpstr>
      <vt:lpstr>Common errors</vt:lpstr>
      <vt:lpstr>PowerPoint Presentation</vt:lpstr>
      <vt:lpstr>A series of jobs all started and finished at once.</vt:lpstr>
      <vt:lpstr>Summary</vt:lpstr>
      <vt:lpstr>PowerPoint Presentation</vt:lpstr>
      <vt:lpstr>Disk and Network usage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Git at the PI  LHCb Stack with HTCondor and the D0 cluster</dc:title>
  <dc:creator>leverington</dc:creator>
  <cp:lastModifiedBy>leverington</cp:lastModifiedBy>
  <cp:revision>72</cp:revision>
  <dcterms:created xsi:type="dcterms:W3CDTF">2022-05-03T14:53:54Z</dcterms:created>
  <dcterms:modified xsi:type="dcterms:W3CDTF">2025-04-15T12:13:49Z</dcterms:modified>
</cp:coreProperties>
</file>